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346" r:id="rId6"/>
    <p:sldId id="259" r:id="rId7"/>
    <p:sldId id="261" r:id="rId8"/>
    <p:sldId id="262" r:id="rId9"/>
    <p:sldId id="263" r:id="rId10"/>
    <p:sldId id="264" r:id="rId11"/>
    <p:sldId id="266" r:id="rId12"/>
    <p:sldId id="265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44" r:id="rId26"/>
    <p:sldId id="345" r:id="rId2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rednji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t:Av7PXgY2cmMDjdGxKqLnZpcEU/ZDukFqUmYNpzyZzp5DRU5NUlY=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b0be3b2e-c7fc-4dbd-a517-b4839109dc8d/assets/audio/35_multitasking_family_part_1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b0be3b2e-c7fc-4dbd-a517-b4839109dc8d/assets/audio/36_multitsking_family_part_2.mp3" TargetMode="External"/><Relationship Id="rId5" Type="http://schemas.openxmlformats.org/officeDocument/2006/relationships/hyperlink" Target="https://www.e-sfera.hr/dodatni-dig" TargetMode="Externa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2.png"/><Relationship Id="rId5" Type="http://schemas.openxmlformats.org/officeDocument/2006/relationships/hyperlink" Target="https://www.e-sfera.hr/dodatni-digitalni-sadrzaji/b0be3b2e-c7fc-4dbd-a517-b4839109dc8d/assets/audio/36_multitsking_family_part_2.mp3" TargetMode="External"/><Relationship Id="rId4" Type="http://schemas.openxmlformats.org/officeDocument/2006/relationships/hyperlink" Target="https://www.e-sfera.hr/dodatni-di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reviewgamezone.com/game.php?id=23218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b0be3b2e-c7fc-4dbd-a517-b4839109dc8d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b0be3b2e-c7fc-4dbd-a517-b4839109dc8d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/>
          </a:bodyPr>
          <a:lstStyle/>
          <a:p>
            <a:r>
              <a:rPr lang="hr-HR" sz="6600" b="1" dirty="0">
                <a:solidFill>
                  <a:srgbClr val="FF0000"/>
                </a:solidFill>
              </a:rPr>
              <a:t>UNIT 5: </a:t>
            </a:r>
            <a:r>
              <a:rPr lang="hr-HR" sz="6600" b="1" dirty="0" err="1">
                <a:solidFill>
                  <a:srgbClr val="FF0000"/>
                </a:solidFill>
              </a:rPr>
              <a:t>Where</a:t>
            </a:r>
            <a:r>
              <a:rPr lang="hr-HR" sz="6600" b="1" dirty="0">
                <a:solidFill>
                  <a:srgbClr val="FF0000"/>
                </a:solidFill>
              </a:rPr>
              <a:t> I live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9163" y="3004763"/>
            <a:ext cx="7936650" cy="1655762"/>
          </a:xfrm>
        </p:spPr>
        <p:txBody>
          <a:bodyPr>
            <a:normAutofit fontScale="92500" lnSpcReduction="10000"/>
          </a:bodyPr>
          <a:lstStyle/>
          <a:p>
            <a:r>
              <a:rPr lang="hr-HR" sz="6600" dirty="0" err="1"/>
              <a:t>People</a:t>
            </a:r>
            <a:r>
              <a:rPr lang="hr-HR" sz="6600" dirty="0"/>
              <a:t> </a:t>
            </a:r>
            <a:r>
              <a:rPr lang="hr-HR" sz="6600" dirty="0" err="1"/>
              <a:t>in</a:t>
            </a:r>
            <a:r>
              <a:rPr lang="hr-HR" sz="6600" dirty="0"/>
              <a:t> </a:t>
            </a:r>
            <a:r>
              <a:rPr lang="hr-HR" sz="6600" dirty="0" err="1"/>
              <a:t>my</a:t>
            </a:r>
            <a:r>
              <a:rPr lang="hr-HR" sz="6600" dirty="0"/>
              <a:t> </a:t>
            </a:r>
            <a:r>
              <a:rPr lang="hr-HR" sz="6600" dirty="0" err="1"/>
              <a:t>neighbourhood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BA8451BE-F26F-44A2-B85E-6B8899945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44"/>
            <a:ext cx="6684837" cy="5894962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B8DC3DD-5F41-4F1D-A144-B219332471F5}"/>
              </a:ext>
            </a:extLst>
          </p:cNvPr>
          <p:cNvSpPr txBox="1"/>
          <p:nvPr/>
        </p:nvSpPr>
        <p:spPr>
          <a:xfrm>
            <a:off x="6772386" y="2067289"/>
            <a:ext cx="52607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they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 </a:t>
            </a:r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picture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describe</a:t>
            </a:r>
            <a:r>
              <a:rPr lang="hr-HR" sz="2800" dirty="0"/>
              <a:t> </a:t>
            </a:r>
            <a:r>
              <a:rPr lang="hr-HR" sz="2800" dirty="0" err="1"/>
              <a:t>it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full</a:t>
            </a:r>
            <a:r>
              <a:rPr lang="hr-HR" sz="2800" dirty="0"/>
              <a:t> </a:t>
            </a:r>
            <a:r>
              <a:rPr lang="hr-HR" sz="2800" dirty="0" err="1"/>
              <a:t>sentences</a:t>
            </a:r>
            <a:r>
              <a:rPr lang="hr-HR" sz="2800" dirty="0"/>
              <a:t>.</a:t>
            </a:r>
            <a:br>
              <a:rPr lang="hr-HR" sz="2800" dirty="0"/>
            </a:br>
            <a:r>
              <a:rPr lang="hr-HR" sz="2800" i="1" dirty="0"/>
              <a:t>Što oni rade? Pogledaj sliku i opiši je punim rečenicama.</a:t>
            </a:r>
            <a:endParaRPr lang="hr-HR" sz="28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57A72DF3-DE79-4500-82D9-A207C5F4D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890" y="563652"/>
            <a:ext cx="3524225" cy="2461098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A4564C6-192F-4E2C-98CB-E6C3B19C8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8706256" cy="4515336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120538C-BE1F-4B0E-AFB8-3A1163E2B877}"/>
              </a:ext>
            </a:extLst>
          </p:cNvPr>
          <p:cNvSpPr txBox="1"/>
          <p:nvPr/>
        </p:nvSpPr>
        <p:spPr>
          <a:xfrm>
            <a:off x="1470811" y="4489744"/>
            <a:ext cx="1060314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/>
              <a:t>Match</a:t>
            </a:r>
            <a:r>
              <a:rPr lang="hr-HR" sz="2600" dirty="0"/>
              <a:t> </a:t>
            </a:r>
            <a:r>
              <a:rPr lang="hr-HR" sz="2600" dirty="0" err="1"/>
              <a:t>the</a:t>
            </a:r>
            <a:r>
              <a:rPr lang="hr-HR" sz="2600" dirty="0"/>
              <a:t> </a:t>
            </a:r>
            <a:r>
              <a:rPr lang="hr-HR" sz="2600" dirty="0" err="1"/>
              <a:t>verbs</a:t>
            </a:r>
            <a:r>
              <a:rPr lang="hr-HR" sz="2600" dirty="0"/>
              <a:t> </a:t>
            </a:r>
            <a:r>
              <a:rPr lang="hr-HR" sz="2600" dirty="0" err="1"/>
              <a:t>from</a:t>
            </a:r>
            <a:r>
              <a:rPr lang="hr-HR" sz="2600" dirty="0"/>
              <a:t> </a:t>
            </a:r>
            <a:r>
              <a:rPr lang="hr-HR" sz="2600" dirty="0" err="1"/>
              <a:t>task</a:t>
            </a:r>
            <a:r>
              <a:rPr lang="hr-HR" sz="2600" dirty="0"/>
              <a:t> 1a </a:t>
            </a:r>
            <a:r>
              <a:rPr lang="hr-HR" sz="2600" dirty="0" err="1"/>
              <a:t>with</a:t>
            </a:r>
            <a:r>
              <a:rPr lang="hr-HR" sz="2600" dirty="0"/>
              <a:t> </a:t>
            </a:r>
            <a:r>
              <a:rPr lang="hr-HR" sz="2600" dirty="0" err="1"/>
              <a:t>the</a:t>
            </a:r>
            <a:r>
              <a:rPr lang="hr-HR" sz="2600" dirty="0"/>
              <a:t> </a:t>
            </a:r>
            <a:r>
              <a:rPr lang="hr-HR" sz="2600" dirty="0" err="1"/>
              <a:t>sentences</a:t>
            </a:r>
            <a:r>
              <a:rPr lang="hr-HR" sz="2600" dirty="0"/>
              <a:t>. </a:t>
            </a:r>
          </a:p>
          <a:p>
            <a:r>
              <a:rPr lang="hr-HR" sz="2600" i="1" dirty="0"/>
              <a:t>Poveži glagole iz zadatka 1a s točnom rečenicom.</a:t>
            </a:r>
            <a:endParaRPr lang="hr-HR" sz="2600" dirty="0"/>
          </a:p>
        </p:txBody>
      </p: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2BA67A8D-BBD4-4BF0-A0C4-C844984EB03D}"/>
              </a:ext>
            </a:extLst>
          </p:cNvPr>
          <p:cNvCxnSpPr>
            <a:cxnSpLocks/>
          </p:cNvCxnSpPr>
          <p:nvPr/>
        </p:nvCxnSpPr>
        <p:spPr>
          <a:xfrm flipH="1">
            <a:off x="6684838" y="1535270"/>
            <a:ext cx="2021419" cy="1865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avni poveznik sa strelicom 13">
            <a:extLst>
              <a:ext uri="{FF2B5EF4-FFF2-40B4-BE49-F238E27FC236}">
                <a16:creationId xmlns:a16="http://schemas.microsoft.com/office/drawing/2014/main" id="{1482EE54-8281-47E7-B717-EBC934721B9E}"/>
              </a:ext>
            </a:extLst>
          </p:cNvPr>
          <p:cNvCxnSpPr>
            <a:cxnSpLocks/>
          </p:cNvCxnSpPr>
          <p:nvPr/>
        </p:nvCxnSpPr>
        <p:spPr>
          <a:xfrm flipH="1">
            <a:off x="6994187" y="2577830"/>
            <a:ext cx="1712070" cy="1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id="{36CF8D87-A220-4C75-AF92-D565A2D4F4F3}"/>
              </a:ext>
            </a:extLst>
          </p:cNvPr>
          <p:cNvCxnSpPr>
            <a:cxnSpLocks/>
          </p:cNvCxnSpPr>
          <p:nvPr/>
        </p:nvCxnSpPr>
        <p:spPr>
          <a:xfrm flipH="1">
            <a:off x="7986409" y="2861212"/>
            <a:ext cx="2234552" cy="364221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oveznik: kutno 20">
            <a:extLst>
              <a:ext uri="{FF2B5EF4-FFF2-40B4-BE49-F238E27FC236}">
                <a16:creationId xmlns:a16="http://schemas.microsoft.com/office/drawing/2014/main" id="{59E9FB4E-1367-4F4C-BD8F-91D4F99C3DFC}"/>
              </a:ext>
            </a:extLst>
          </p:cNvPr>
          <p:cNvCxnSpPr>
            <a:cxnSpLocks/>
          </p:cNvCxnSpPr>
          <p:nvPr/>
        </p:nvCxnSpPr>
        <p:spPr>
          <a:xfrm rot="10800000" flipV="1">
            <a:off x="8265698" y="2067287"/>
            <a:ext cx="2804380" cy="1653759"/>
          </a:xfrm>
          <a:prstGeom prst="bentConnector3">
            <a:avLst>
              <a:gd name="adj1" fmla="val 7335"/>
            </a:avLst>
          </a:prstGeom>
          <a:ln w="2857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609F8E30-142E-47E1-BF6A-F95BE058B2B7}"/>
              </a:ext>
            </a:extLst>
          </p:cNvPr>
          <p:cNvSpPr txBox="1"/>
          <p:nvPr/>
        </p:nvSpPr>
        <p:spPr>
          <a:xfrm>
            <a:off x="563313" y="4560019"/>
            <a:ext cx="110653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 dirty="0" err="1"/>
              <a:t>Write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verb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present</a:t>
            </a:r>
            <a:r>
              <a:rPr lang="hr-HR" sz="2800" dirty="0"/>
              <a:t> </a:t>
            </a:r>
            <a:r>
              <a:rPr lang="hr-HR" sz="2800" dirty="0" err="1"/>
              <a:t>continuous</a:t>
            </a:r>
            <a:r>
              <a:rPr lang="hr-HR" sz="2800" dirty="0"/>
              <a:t> </a:t>
            </a:r>
            <a:r>
              <a:rPr lang="hr-HR" sz="2800" dirty="0" err="1"/>
              <a:t>tense</a:t>
            </a:r>
            <a:r>
              <a:rPr lang="hr-HR" sz="2800" dirty="0"/>
              <a:t> (-</a:t>
            </a:r>
            <a:r>
              <a:rPr lang="hr-HR" sz="2800" dirty="0" err="1"/>
              <a:t>ing</a:t>
            </a:r>
            <a:r>
              <a:rPr lang="hr-HR" sz="2800" dirty="0"/>
              <a:t> </a:t>
            </a:r>
            <a:r>
              <a:rPr lang="hr-HR" sz="2800" dirty="0" err="1"/>
              <a:t>form</a:t>
            </a:r>
            <a:r>
              <a:rPr lang="hr-HR" sz="2800" dirty="0"/>
              <a:t>) on </a:t>
            </a:r>
            <a:r>
              <a:rPr lang="hr-HR" sz="2800" dirty="0" err="1"/>
              <a:t>the</a:t>
            </a:r>
            <a:r>
              <a:rPr lang="hr-HR" sz="2800" dirty="0"/>
              <a:t> line. </a:t>
            </a:r>
          </a:p>
          <a:p>
            <a:r>
              <a:rPr lang="hr-HR" sz="2800" i="1" dirty="0"/>
              <a:t>Napiši glagol u gl. vremenu </a:t>
            </a:r>
            <a:r>
              <a:rPr lang="hr-HR" sz="2800" i="1" dirty="0" err="1"/>
              <a:t>present</a:t>
            </a:r>
            <a:r>
              <a:rPr lang="hr-HR" sz="2800" i="1" dirty="0"/>
              <a:t> </a:t>
            </a:r>
            <a:r>
              <a:rPr lang="hr-HR" sz="2800" i="1" dirty="0" err="1"/>
              <a:t>continuous</a:t>
            </a:r>
            <a:r>
              <a:rPr lang="hr-HR" sz="2800" i="1" dirty="0"/>
              <a:t> (-</a:t>
            </a:r>
            <a:r>
              <a:rPr lang="hr-HR" sz="2800" i="1" dirty="0" err="1"/>
              <a:t>ing</a:t>
            </a:r>
            <a:r>
              <a:rPr lang="hr-HR" sz="2800" i="1" dirty="0"/>
              <a:t> oblik glagola) na crtu.</a:t>
            </a:r>
            <a:endParaRPr lang="hr-HR" sz="2800" dirty="0"/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id="{0E8C5B1D-372C-4731-8E26-DF9B0F270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449" y="1265730"/>
            <a:ext cx="542925" cy="346487"/>
          </a:xfrm>
          <a:prstGeom prst="rect">
            <a:avLst/>
          </a:prstGeom>
        </p:spPr>
      </p:pic>
      <p:pic>
        <p:nvPicPr>
          <p:cNvPr id="29" name="Slika 28">
            <a:extLst>
              <a:ext uri="{FF2B5EF4-FFF2-40B4-BE49-F238E27FC236}">
                <a16:creationId xmlns:a16="http://schemas.microsoft.com/office/drawing/2014/main" id="{A4990FEA-2324-4A05-B297-9C602ACD7A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786" y="126159"/>
            <a:ext cx="11966452" cy="5536014"/>
          </a:xfrm>
          <a:prstGeom prst="rect">
            <a:avLst/>
          </a:prstGeom>
        </p:spPr>
      </p:pic>
      <p:sp>
        <p:nvSpPr>
          <p:cNvPr id="30" name="TekstniOkvir 29">
            <a:extLst>
              <a:ext uri="{FF2B5EF4-FFF2-40B4-BE49-F238E27FC236}">
                <a16:creationId xmlns:a16="http://schemas.microsoft.com/office/drawing/2014/main" id="{73074520-AFCB-446F-A414-6F3026E208D3}"/>
              </a:ext>
            </a:extLst>
          </p:cNvPr>
          <p:cNvSpPr txBox="1"/>
          <p:nvPr/>
        </p:nvSpPr>
        <p:spPr>
          <a:xfrm>
            <a:off x="8216879" y="1573015"/>
            <a:ext cx="26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are </a:t>
            </a:r>
            <a:r>
              <a:rPr lang="hr-HR" sz="2800" b="1" dirty="0" err="1">
                <a:solidFill>
                  <a:srgbClr val="92D050"/>
                </a:solidFill>
              </a:rPr>
              <a:t>looking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F2FCCA2B-D621-4EBA-9FEE-B69F56979B36}"/>
              </a:ext>
            </a:extLst>
          </p:cNvPr>
          <p:cNvSpPr txBox="1"/>
          <p:nvPr/>
        </p:nvSpPr>
        <p:spPr>
          <a:xfrm>
            <a:off x="9518141" y="2379413"/>
            <a:ext cx="26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b="1" dirty="0">
                <a:solidFill>
                  <a:srgbClr val="92D050"/>
                </a:solidFill>
              </a:rPr>
              <a:t> </a:t>
            </a:r>
            <a:r>
              <a:rPr lang="hr-HR" sz="2800" b="1" dirty="0" err="1">
                <a:solidFill>
                  <a:srgbClr val="92D050"/>
                </a:solidFill>
              </a:rPr>
              <a:t>riding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A7350316-BDA9-429A-90F4-D3113D691451}"/>
              </a:ext>
            </a:extLst>
          </p:cNvPr>
          <p:cNvSpPr txBox="1"/>
          <p:nvPr/>
        </p:nvSpPr>
        <p:spPr>
          <a:xfrm>
            <a:off x="9026163" y="3295085"/>
            <a:ext cx="26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b="1" dirty="0">
                <a:solidFill>
                  <a:srgbClr val="92D050"/>
                </a:solidFill>
              </a:rPr>
              <a:t> </a:t>
            </a:r>
            <a:r>
              <a:rPr lang="hr-HR" sz="2800" b="1" dirty="0" err="1">
                <a:solidFill>
                  <a:srgbClr val="92D050"/>
                </a:solidFill>
              </a:rPr>
              <a:t>running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C1D37711-8AE8-4F41-913D-834578E38D6A}"/>
              </a:ext>
            </a:extLst>
          </p:cNvPr>
          <p:cNvSpPr txBox="1"/>
          <p:nvPr/>
        </p:nvSpPr>
        <p:spPr>
          <a:xfrm>
            <a:off x="9198234" y="4149981"/>
            <a:ext cx="26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b="1" dirty="0">
                <a:solidFill>
                  <a:srgbClr val="92D050"/>
                </a:solidFill>
              </a:rPr>
              <a:t> </a:t>
            </a:r>
            <a:r>
              <a:rPr lang="hr-HR" sz="2800" b="1" dirty="0" err="1">
                <a:solidFill>
                  <a:srgbClr val="92D050"/>
                </a:solidFill>
              </a:rPr>
              <a:t>playing</a:t>
            </a:r>
            <a:endParaRPr lang="hr-HR" sz="2800" b="1" dirty="0">
              <a:solidFill>
                <a:srgbClr val="92D050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396D85A5-DDBF-4719-B2B0-A59D2F4C9769}"/>
              </a:ext>
            </a:extLst>
          </p:cNvPr>
          <p:cNvSpPr txBox="1"/>
          <p:nvPr/>
        </p:nvSpPr>
        <p:spPr>
          <a:xfrm>
            <a:off x="563313" y="5928527"/>
            <a:ext cx="1062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Ako želiš, možeš napisati još jednu rečenicu o ilustraciji.</a:t>
            </a:r>
          </a:p>
        </p:txBody>
      </p:sp>
    </p:spTree>
    <p:extLst>
      <p:ext uri="{BB962C8B-B14F-4D97-AF65-F5344CB8AC3E}">
        <p14:creationId xmlns:p14="http://schemas.microsoft.com/office/powerpoint/2010/main" val="67445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" grpId="0"/>
      <p:bldP spid="25" grpId="1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CD920BCA-C2AB-488C-821A-4B23F38BD811}"/>
              </a:ext>
            </a:extLst>
          </p:cNvPr>
          <p:cNvSpPr txBox="1"/>
          <p:nvPr/>
        </p:nvSpPr>
        <p:spPr>
          <a:xfrm>
            <a:off x="5554494" y="398834"/>
            <a:ext cx="601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79.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BCEC83D-BEF0-428C-96B8-56A1589AB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5371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1F89325-AC24-4058-AD6F-8348AFC70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54" y="1276141"/>
            <a:ext cx="11304754" cy="4381081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F044463-A737-4A9C-9492-CB673837654B}"/>
              </a:ext>
            </a:extLst>
          </p:cNvPr>
          <p:cNvSpPr txBox="1"/>
          <p:nvPr/>
        </p:nvSpPr>
        <p:spPr>
          <a:xfrm>
            <a:off x="8631534" y="3777696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1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B6766CC-B521-4A8C-BC7C-9B5643350D26}"/>
              </a:ext>
            </a:extLst>
          </p:cNvPr>
          <p:cNvSpPr txBox="1"/>
          <p:nvPr/>
        </p:nvSpPr>
        <p:spPr>
          <a:xfrm>
            <a:off x="8631534" y="2620108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4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13525B8-0210-4B21-BFC4-2DA0B9E04950}"/>
              </a:ext>
            </a:extLst>
          </p:cNvPr>
          <p:cNvSpPr txBox="1"/>
          <p:nvPr/>
        </p:nvSpPr>
        <p:spPr>
          <a:xfrm>
            <a:off x="8636558" y="3167390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0DF4667-C0E7-43B5-9D8B-AD2FD66C681F}"/>
              </a:ext>
            </a:extLst>
          </p:cNvPr>
          <p:cNvSpPr txBox="1"/>
          <p:nvPr/>
        </p:nvSpPr>
        <p:spPr>
          <a:xfrm>
            <a:off x="8631534" y="2159780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7785411-627D-43FB-BB60-5CBC23A6CA93}"/>
              </a:ext>
            </a:extLst>
          </p:cNvPr>
          <p:cNvSpPr txBox="1"/>
          <p:nvPr/>
        </p:nvSpPr>
        <p:spPr>
          <a:xfrm>
            <a:off x="8631534" y="4312639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6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AA282F6-7F7C-4F1C-BF6A-18A7C2FEAD98}"/>
              </a:ext>
            </a:extLst>
          </p:cNvPr>
          <p:cNvSpPr txBox="1"/>
          <p:nvPr/>
        </p:nvSpPr>
        <p:spPr>
          <a:xfrm>
            <a:off x="8631534" y="4847582"/>
            <a:ext cx="773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  5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65ECD24-E6A7-4CA2-80FC-560803535839}"/>
              </a:ext>
            </a:extLst>
          </p:cNvPr>
          <p:cNvSpPr txBox="1"/>
          <p:nvPr/>
        </p:nvSpPr>
        <p:spPr>
          <a:xfrm>
            <a:off x="1376625" y="824340"/>
            <a:ext cx="896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Poveži pitanja s odgovorima.</a:t>
            </a:r>
          </a:p>
        </p:txBody>
      </p:sp>
    </p:spTree>
    <p:extLst>
      <p:ext uri="{BB962C8B-B14F-4D97-AF65-F5344CB8AC3E}">
        <p14:creationId xmlns:p14="http://schemas.microsoft.com/office/powerpoint/2010/main" val="386426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36F378E6-1B9E-4584-B94E-DC17C7790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192"/>
            <a:ext cx="9436836" cy="3476729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D824FD7-BC96-4CBE-B59B-00EB28012097}"/>
              </a:ext>
            </a:extLst>
          </p:cNvPr>
          <p:cNvSpPr txBox="1"/>
          <p:nvPr/>
        </p:nvSpPr>
        <p:spPr>
          <a:xfrm>
            <a:off x="381837" y="170822"/>
            <a:ext cx="943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Pogledaj fotografije iz 1. zadatka (str.78). Odgovori na pitanja.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7EDF8A5-4DC1-40C7-84D0-3FF8831E7DE0}"/>
              </a:ext>
            </a:extLst>
          </p:cNvPr>
          <p:cNvSpPr txBox="1"/>
          <p:nvPr/>
        </p:nvSpPr>
        <p:spPr>
          <a:xfrm>
            <a:off x="4762919" y="1406769"/>
            <a:ext cx="5496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Zašto </a:t>
            </a:r>
            <a:r>
              <a:rPr lang="hr-HR" sz="2800" i="1" dirty="0" err="1"/>
              <a:t>Collin</a:t>
            </a:r>
            <a:r>
              <a:rPr lang="hr-HR" sz="2800" i="1" dirty="0"/>
              <a:t> udara lopticu?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4C54142-BAFF-48FC-99E3-68C9071DBE60}"/>
              </a:ext>
            </a:extLst>
          </p:cNvPr>
          <p:cNvSpPr txBox="1"/>
          <p:nvPr/>
        </p:nvSpPr>
        <p:spPr>
          <a:xfrm>
            <a:off x="5990492" y="1929989"/>
            <a:ext cx="5496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Zašto Kinsey drži mikrofon?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0516638-0689-4301-A127-B9084CDDF439}"/>
              </a:ext>
            </a:extLst>
          </p:cNvPr>
          <p:cNvSpPr txBox="1"/>
          <p:nvPr/>
        </p:nvSpPr>
        <p:spPr>
          <a:xfrm>
            <a:off x="6451042" y="2453209"/>
            <a:ext cx="57409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/>
              <a:t>Zašto Kevin drži gitaru u svojim rukama?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8DC39DC-67D9-4627-8604-6FC6C9BCD365}"/>
              </a:ext>
            </a:extLst>
          </p:cNvPr>
          <p:cNvSpPr txBox="1"/>
          <p:nvPr/>
        </p:nvSpPr>
        <p:spPr>
          <a:xfrm>
            <a:off x="9227736" y="2917182"/>
            <a:ext cx="28101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Zašto djeca iz susjedstva </a:t>
            </a:r>
            <a:r>
              <a:rPr lang="hr-HR" sz="2800" i="1" dirty="0" err="1"/>
              <a:t>bojaju</a:t>
            </a:r>
            <a:r>
              <a:rPr lang="hr-HR" sz="2800" i="1" dirty="0"/>
              <a:t> zid garaže?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E30B731-CA92-421B-954C-525767FE8869}"/>
              </a:ext>
            </a:extLst>
          </p:cNvPr>
          <p:cNvSpPr txBox="1"/>
          <p:nvPr/>
        </p:nvSpPr>
        <p:spPr>
          <a:xfrm>
            <a:off x="939521" y="3803112"/>
            <a:ext cx="5687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Zašto gđa Hill nosi uniformu?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C760349-E3CF-4A38-9FBD-4AC0D65D35FE}"/>
              </a:ext>
            </a:extLst>
          </p:cNvPr>
          <p:cNvSpPr txBox="1"/>
          <p:nvPr/>
        </p:nvSpPr>
        <p:spPr>
          <a:xfrm>
            <a:off x="612949" y="4913644"/>
            <a:ext cx="1065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i="1" dirty="0"/>
              <a:t>Prepiši pitanja iz 3. zadatka i odgovori na njih u bilježnicu.</a:t>
            </a:r>
          </a:p>
        </p:txBody>
      </p:sp>
    </p:spTree>
    <p:extLst>
      <p:ext uri="{BB962C8B-B14F-4D97-AF65-F5344CB8AC3E}">
        <p14:creationId xmlns:p14="http://schemas.microsoft.com/office/powerpoint/2010/main" val="132094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CD920BCA-C2AB-488C-821A-4B23F38BD811}"/>
              </a:ext>
            </a:extLst>
          </p:cNvPr>
          <p:cNvSpPr txBox="1"/>
          <p:nvPr/>
        </p:nvSpPr>
        <p:spPr>
          <a:xfrm>
            <a:off x="5554494" y="398834"/>
            <a:ext cx="601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79.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BCEC83D-BEF0-428C-96B8-56A1589AB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5371" cy="685800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2E48ABDF-FD78-4C93-897F-7BAA8AC3C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44" y="1433323"/>
            <a:ext cx="6992808" cy="373479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B55D978-705E-4614-BADD-39DEF6E7BE2A}"/>
              </a:ext>
            </a:extLst>
          </p:cNvPr>
          <p:cNvSpPr txBox="1"/>
          <p:nvPr/>
        </p:nvSpPr>
        <p:spPr>
          <a:xfrm>
            <a:off x="6976584" y="183390"/>
            <a:ext cx="4910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task</a:t>
            </a:r>
            <a:r>
              <a:rPr lang="hr-HR" sz="2800" dirty="0"/>
              <a:t> 2. </a:t>
            </a:r>
          </a:p>
          <a:p>
            <a:r>
              <a:rPr lang="hr-HR" sz="2800" i="1" dirty="0"/>
              <a:t>Pogledaj pitanja iz 2. zadatka.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B664DCD-C558-4291-8A8B-BB5F967A1EC4}"/>
              </a:ext>
            </a:extLst>
          </p:cNvPr>
          <p:cNvSpPr txBox="1"/>
          <p:nvPr/>
        </p:nvSpPr>
        <p:spPr>
          <a:xfrm>
            <a:off x="7059740" y="1217880"/>
            <a:ext cx="49106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words</a:t>
            </a:r>
            <a:r>
              <a:rPr lang="hr-HR" sz="2800" dirty="0"/>
              <a:t> do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 </a:t>
            </a:r>
            <a:r>
              <a:rPr lang="hr-HR" sz="2800" dirty="0" err="1"/>
              <a:t>beging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?</a:t>
            </a:r>
          </a:p>
          <a:p>
            <a:r>
              <a:rPr lang="hr-HR" sz="2800" i="1" dirty="0"/>
              <a:t>Kojim riječima počinju pitanja?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598FD94-49E5-49DA-AA3B-A117B1E92B2C}"/>
              </a:ext>
            </a:extLst>
          </p:cNvPr>
          <p:cNvSpPr txBox="1"/>
          <p:nvPr/>
        </p:nvSpPr>
        <p:spPr>
          <a:xfrm>
            <a:off x="7059740" y="2683258"/>
            <a:ext cx="4910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                    </a:t>
            </a:r>
            <a:r>
              <a:rPr lang="hr-HR" sz="2800" b="1" dirty="0" err="1"/>
              <a:t>is</a:t>
            </a:r>
            <a:r>
              <a:rPr lang="hr-HR" sz="2800" b="1" dirty="0"/>
              <a:t>, are, (am)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9049AC3-D09A-4C0E-B6F8-0DC8120D200A}"/>
              </a:ext>
            </a:extLst>
          </p:cNvPr>
          <p:cNvSpPr txBox="1"/>
          <p:nvPr/>
        </p:nvSpPr>
        <p:spPr>
          <a:xfrm>
            <a:off x="7214452" y="3449251"/>
            <a:ext cx="4910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comes</a:t>
            </a:r>
            <a:r>
              <a:rPr lang="hr-HR" sz="2800" dirty="0"/>
              <a:t> </a:t>
            </a:r>
            <a:r>
              <a:rPr lang="hr-HR" sz="2800" dirty="0" err="1"/>
              <a:t>after</a:t>
            </a:r>
            <a:r>
              <a:rPr lang="hr-HR" sz="2800" dirty="0"/>
              <a:t> </a:t>
            </a:r>
            <a:r>
              <a:rPr lang="hr-HR" sz="2800" dirty="0" err="1"/>
              <a:t>words</a:t>
            </a:r>
            <a:r>
              <a:rPr lang="hr-HR" sz="2800" dirty="0"/>
              <a:t> </a:t>
            </a:r>
            <a:r>
              <a:rPr lang="hr-HR" sz="2800" i="1" dirty="0" err="1"/>
              <a:t>is</a:t>
            </a:r>
            <a:r>
              <a:rPr lang="hr-HR" sz="2800" dirty="0"/>
              <a:t>, </a:t>
            </a:r>
            <a:r>
              <a:rPr lang="hr-HR" sz="2800" i="1" dirty="0"/>
              <a:t>are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slijedi nakon riječi „</a:t>
            </a:r>
            <a:r>
              <a:rPr lang="hr-HR" sz="2800" i="1" dirty="0" err="1"/>
              <a:t>is</a:t>
            </a:r>
            <a:r>
              <a:rPr lang="hr-HR" sz="2800" i="1" dirty="0"/>
              <a:t>, are”?</a:t>
            </a:r>
          </a:p>
          <a:p>
            <a:endParaRPr lang="hr-HR" sz="2800" i="1" dirty="0"/>
          </a:p>
          <a:p>
            <a:endParaRPr lang="hr-HR" sz="2800" i="1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4CD6558-0A0B-42E7-A5A9-0FD5DE3073AF}"/>
              </a:ext>
            </a:extLst>
          </p:cNvPr>
          <p:cNvSpPr txBox="1"/>
          <p:nvPr/>
        </p:nvSpPr>
        <p:spPr>
          <a:xfrm>
            <a:off x="7852079" y="4691064"/>
            <a:ext cx="34806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/>
              <a:t>The</a:t>
            </a:r>
            <a:r>
              <a:rPr lang="hr-HR" sz="2800" b="1" dirty="0"/>
              <a:t> </a:t>
            </a:r>
            <a:r>
              <a:rPr lang="hr-HR" sz="2800" b="1" dirty="0" err="1"/>
              <a:t>subject</a:t>
            </a:r>
            <a:r>
              <a:rPr lang="hr-HR" sz="2800" b="1" dirty="0"/>
              <a:t> / </a:t>
            </a:r>
            <a:r>
              <a:rPr lang="hr-HR" sz="2800" b="1" dirty="0" err="1"/>
              <a:t>noun</a:t>
            </a:r>
            <a:r>
              <a:rPr lang="hr-HR" sz="2800" b="1" dirty="0"/>
              <a:t>.</a:t>
            </a:r>
          </a:p>
          <a:p>
            <a:r>
              <a:rPr lang="hr-HR" sz="2800" b="1" i="1" dirty="0"/>
              <a:t>Subjekt / imenica.</a:t>
            </a:r>
          </a:p>
        </p:txBody>
      </p:sp>
      <p:sp>
        <p:nvSpPr>
          <p:cNvPr id="3" name="Elipsa 2">
            <a:extLst>
              <a:ext uri="{FF2B5EF4-FFF2-40B4-BE49-F238E27FC236}">
                <a16:creationId xmlns:a16="http://schemas.microsoft.com/office/drawing/2014/main" id="{854C5C1D-5EDC-4855-A5CC-71FE58662815}"/>
              </a:ext>
            </a:extLst>
          </p:cNvPr>
          <p:cNvSpPr/>
          <p:nvPr/>
        </p:nvSpPr>
        <p:spPr>
          <a:xfrm>
            <a:off x="934497" y="1527349"/>
            <a:ext cx="391885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ED94FB02-8D6D-4C45-834D-92BACE0FFFD6}"/>
              </a:ext>
            </a:extLst>
          </p:cNvPr>
          <p:cNvSpPr/>
          <p:nvPr/>
        </p:nvSpPr>
        <p:spPr>
          <a:xfrm>
            <a:off x="934497" y="2116256"/>
            <a:ext cx="391885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32935951-3BCB-4AEA-80B4-41E1F00B421F}"/>
              </a:ext>
            </a:extLst>
          </p:cNvPr>
          <p:cNvSpPr/>
          <p:nvPr/>
        </p:nvSpPr>
        <p:spPr>
          <a:xfrm>
            <a:off x="934497" y="2773827"/>
            <a:ext cx="391885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0BEE0BB-E557-4E3F-85CD-299CFAE1A45F}"/>
              </a:ext>
            </a:extLst>
          </p:cNvPr>
          <p:cNvSpPr/>
          <p:nvPr/>
        </p:nvSpPr>
        <p:spPr>
          <a:xfrm>
            <a:off x="966932" y="3397704"/>
            <a:ext cx="650853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135563CD-4445-45F7-B883-1EAC96BCC466}"/>
              </a:ext>
            </a:extLst>
          </p:cNvPr>
          <p:cNvSpPr/>
          <p:nvPr/>
        </p:nvSpPr>
        <p:spPr>
          <a:xfrm>
            <a:off x="934497" y="4551163"/>
            <a:ext cx="391885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1456994C-E31A-45B0-9273-C5B2090773D2}"/>
              </a:ext>
            </a:extLst>
          </p:cNvPr>
          <p:cNvSpPr/>
          <p:nvPr/>
        </p:nvSpPr>
        <p:spPr>
          <a:xfrm>
            <a:off x="957426" y="3961122"/>
            <a:ext cx="669863" cy="44212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09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5" grpId="0"/>
      <p:bldP spid="16" grpId="0"/>
      <p:bldP spid="17" grpId="0"/>
      <p:bldP spid="18" grpId="0"/>
      <p:bldP spid="3" grpId="0" animBg="1"/>
      <p:bldP spid="11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15F49133-E374-4124-9E6D-3AB12651B94F}"/>
              </a:ext>
            </a:extLst>
          </p:cNvPr>
          <p:cNvSpPr txBox="1"/>
          <p:nvPr/>
        </p:nvSpPr>
        <p:spPr>
          <a:xfrm>
            <a:off x="904672" y="379379"/>
            <a:ext cx="9970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How do </a:t>
            </a:r>
            <a:r>
              <a:rPr lang="hr-HR" sz="2800" dirty="0" err="1"/>
              <a:t>we</a:t>
            </a:r>
            <a:r>
              <a:rPr lang="hr-HR" sz="2800" dirty="0"/>
              <a:t> </a:t>
            </a:r>
            <a:r>
              <a:rPr lang="hr-HR" sz="2800" dirty="0" err="1"/>
              <a:t>form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present</a:t>
            </a:r>
            <a:r>
              <a:rPr lang="hr-HR" sz="2800" dirty="0"/>
              <a:t> </a:t>
            </a:r>
            <a:r>
              <a:rPr lang="hr-HR" sz="2800" dirty="0" err="1"/>
              <a:t>continuous</a:t>
            </a:r>
            <a:r>
              <a:rPr lang="hr-HR" sz="2800" dirty="0"/>
              <a:t> </a:t>
            </a:r>
            <a:r>
              <a:rPr lang="hr-HR" sz="2800" dirty="0" err="1"/>
              <a:t>tense</a:t>
            </a:r>
            <a:r>
              <a:rPr lang="hr-HR" sz="2800" dirty="0"/>
              <a:t>?</a:t>
            </a:r>
          </a:p>
          <a:p>
            <a:r>
              <a:rPr lang="hr-HR" sz="2800" i="1" dirty="0"/>
              <a:t>Kako sastavljamo pitanja u gl. vremenu </a:t>
            </a:r>
            <a:r>
              <a:rPr lang="hr-HR" sz="2800" i="1" dirty="0" err="1"/>
              <a:t>present</a:t>
            </a:r>
            <a:r>
              <a:rPr lang="hr-HR" sz="2800" i="1" dirty="0"/>
              <a:t> </a:t>
            </a:r>
            <a:r>
              <a:rPr lang="hr-HR" sz="2800" i="1" dirty="0" err="1"/>
              <a:t>continuous</a:t>
            </a:r>
            <a:r>
              <a:rPr lang="hr-HR" sz="2800" i="1" dirty="0"/>
              <a:t>?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6618106-90D0-4CCB-9FB6-B6A5775B09DD}"/>
              </a:ext>
            </a:extLst>
          </p:cNvPr>
          <p:cNvSpPr txBox="1"/>
          <p:nvPr/>
        </p:nvSpPr>
        <p:spPr>
          <a:xfrm>
            <a:off x="3229583" y="1708826"/>
            <a:ext cx="431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FF0000"/>
                </a:solidFill>
              </a:rPr>
              <a:t>Mrs Hill     </a:t>
            </a:r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  </a:t>
            </a:r>
            <a:r>
              <a:rPr lang="hr-HR" sz="2800" dirty="0"/>
              <a:t> </a:t>
            </a:r>
            <a:r>
              <a:rPr lang="hr-HR" sz="2800" dirty="0" err="1"/>
              <a:t>smil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.</a:t>
            </a:r>
            <a:endParaRPr lang="hr-HR" sz="2800" i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A6F310B-0218-4BA7-9FAF-DCA7D0E08BD8}"/>
              </a:ext>
            </a:extLst>
          </p:cNvPr>
          <p:cNvSpPr txBox="1"/>
          <p:nvPr/>
        </p:nvSpPr>
        <p:spPr>
          <a:xfrm>
            <a:off x="3229583" y="2607386"/>
            <a:ext cx="431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     </a:t>
            </a:r>
            <a:r>
              <a:rPr lang="hr-HR" sz="2800" dirty="0">
                <a:solidFill>
                  <a:srgbClr val="FF0000"/>
                </a:solidFill>
              </a:rPr>
              <a:t>Mrs Hill    </a:t>
            </a:r>
            <a:r>
              <a:rPr lang="hr-HR" sz="2800" dirty="0" err="1"/>
              <a:t>smil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?</a:t>
            </a:r>
            <a:endParaRPr lang="hr-HR" sz="2800" i="1" dirty="0"/>
          </a:p>
        </p:txBody>
      </p:sp>
      <p:cxnSp>
        <p:nvCxnSpPr>
          <p:cNvPr id="9" name="Ravni poveznik sa strelicom 8">
            <a:extLst>
              <a:ext uri="{FF2B5EF4-FFF2-40B4-BE49-F238E27FC236}">
                <a16:creationId xmlns:a16="http://schemas.microsoft.com/office/drawing/2014/main" id="{658B6AF2-E070-4FE9-868E-D31B9FC166BA}"/>
              </a:ext>
            </a:extLst>
          </p:cNvPr>
          <p:cNvCxnSpPr/>
          <p:nvPr/>
        </p:nvCxnSpPr>
        <p:spPr>
          <a:xfrm flipH="1">
            <a:off x="3463047" y="2232046"/>
            <a:ext cx="1400783" cy="48197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Ravni poveznik sa strelicom 9">
            <a:extLst>
              <a:ext uri="{FF2B5EF4-FFF2-40B4-BE49-F238E27FC236}">
                <a16:creationId xmlns:a16="http://schemas.microsoft.com/office/drawing/2014/main" id="{CE6AEA87-4A5E-43B0-82CE-391713EE8701}"/>
              </a:ext>
            </a:extLst>
          </p:cNvPr>
          <p:cNvCxnSpPr>
            <a:cxnSpLocks/>
          </p:cNvCxnSpPr>
          <p:nvPr/>
        </p:nvCxnSpPr>
        <p:spPr>
          <a:xfrm>
            <a:off x="3745149" y="2139500"/>
            <a:ext cx="787940" cy="5745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2945D2A-343F-49B4-814B-9D5CE4B398D1}"/>
              </a:ext>
            </a:extLst>
          </p:cNvPr>
          <p:cNvSpPr txBox="1"/>
          <p:nvPr/>
        </p:nvSpPr>
        <p:spPr>
          <a:xfrm>
            <a:off x="2811294" y="3803515"/>
            <a:ext cx="638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>
                <a:solidFill>
                  <a:srgbClr val="FF0000"/>
                </a:solidFill>
              </a:rPr>
              <a:t>The</a:t>
            </a:r>
            <a:r>
              <a:rPr lang="hr-HR" sz="2800" dirty="0">
                <a:solidFill>
                  <a:srgbClr val="FF0000"/>
                </a:solidFill>
              </a:rPr>
              <a:t> </a:t>
            </a:r>
            <a:r>
              <a:rPr lang="hr-HR" sz="2800" dirty="0" err="1">
                <a:solidFill>
                  <a:srgbClr val="FF0000"/>
                </a:solidFill>
              </a:rPr>
              <a:t>kids</a:t>
            </a:r>
            <a:r>
              <a:rPr lang="hr-HR" sz="2800" dirty="0">
                <a:solidFill>
                  <a:srgbClr val="FF0000"/>
                </a:solidFill>
              </a:rPr>
              <a:t>     </a:t>
            </a:r>
            <a:r>
              <a:rPr lang="hr-HR" sz="2800" dirty="0">
                <a:solidFill>
                  <a:srgbClr val="92D050"/>
                </a:solidFill>
              </a:rPr>
              <a:t>are   </a:t>
            </a:r>
            <a:r>
              <a:rPr lang="hr-HR" sz="2800" dirty="0"/>
              <a:t> </a:t>
            </a:r>
            <a:r>
              <a:rPr lang="hr-HR" sz="2800" dirty="0" err="1"/>
              <a:t>paint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>
                <a:solidFill>
                  <a:srgbClr val="92D050"/>
                </a:solidFill>
              </a:rPr>
              <a:t>   </a:t>
            </a:r>
            <a:r>
              <a:rPr lang="hr-HR" sz="2800" dirty="0"/>
              <a:t> </a:t>
            </a:r>
            <a:r>
              <a:rPr lang="hr-HR" sz="2800" dirty="0" err="1"/>
              <a:t>an</a:t>
            </a:r>
            <a:r>
              <a:rPr lang="hr-HR" sz="2800" dirty="0"/>
              <a:t> </a:t>
            </a:r>
            <a:r>
              <a:rPr lang="hr-HR" sz="2800" dirty="0" err="1"/>
              <a:t>ugly</a:t>
            </a:r>
            <a:r>
              <a:rPr lang="hr-HR" sz="2800" dirty="0"/>
              <a:t> </a:t>
            </a:r>
            <a:r>
              <a:rPr lang="hr-HR" sz="2800" dirty="0" err="1"/>
              <a:t>wall</a:t>
            </a:r>
            <a:r>
              <a:rPr lang="hr-HR" sz="2800" dirty="0"/>
              <a:t>.</a:t>
            </a:r>
          </a:p>
        </p:txBody>
      </p:sp>
      <p:cxnSp>
        <p:nvCxnSpPr>
          <p:cNvPr id="15" name="Ravni poveznik sa strelicom 14">
            <a:extLst>
              <a:ext uri="{FF2B5EF4-FFF2-40B4-BE49-F238E27FC236}">
                <a16:creationId xmlns:a16="http://schemas.microsoft.com/office/drawing/2014/main" id="{0154BCE0-4CD2-49D4-9C48-DF62E5384EAA}"/>
              </a:ext>
            </a:extLst>
          </p:cNvPr>
          <p:cNvCxnSpPr>
            <a:cxnSpLocks/>
          </p:cNvCxnSpPr>
          <p:nvPr/>
        </p:nvCxnSpPr>
        <p:spPr>
          <a:xfrm>
            <a:off x="3412787" y="4276132"/>
            <a:ext cx="906294" cy="72351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Ravni poveznik sa strelicom 15">
            <a:extLst>
              <a:ext uri="{FF2B5EF4-FFF2-40B4-BE49-F238E27FC236}">
                <a16:creationId xmlns:a16="http://schemas.microsoft.com/office/drawing/2014/main" id="{47CA0D73-22F2-4A21-A5D3-5734399DCFC3}"/>
              </a:ext>
            </a:extLst>
          </p:cNvPr>
          <p:cNvCxnSpPr>
            <a:cxnSpLocks/>
          </p:cNvCxnSpPr>
          <p:nvPr/>
        </p:nvCxnSpPr>
        <p:spPr>
          <a:xfrm flipH="1">
            <a:off x="3412787" y="4276132"/>
            <a:ext cx="1272702" cy="72351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78DF58F-E390-4D53-800E-FEA84E4EADB1}"/>
              </a:ext>
            </a:extLst>
          </p:cNvPr>
          <p:cNvSpPr txBox="1"/>
          <p:nvPr/>
        </p:nvSpPr>
        <p:spPr>
          <a:xfrm>
            <a:off x="2811294" y="4999644"/>
            <a:ext cx="638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Are</a:t>
            </a:r>
            <a:r>
              <a:rPr lang="hr-HR" sz="2800" dirty="0"/>
              <a:t>      </a:t>
            </a:r>
            <a:r>
              <a:rPr lang="hr-HR" sz="2800" dirty="0" err="1">
                <a:solidFill>
                  <a:srgbClr val="FF0000"/>
                </a:solidFill>
              </a:rPr>
              <a:t>the</a:t>
            </a:r>
            <a:r>
              <a:rPr lang="hr-HR" sz="2800" dirty="0">
                <a:solidFill>
                  <a:srgbClr val="FF0000"/>
                </a:solidFill>
              </a:rPr>
              <a:t> </a:t>
            </a:r>
            <a:r>
              <a:rPr lang="hr-HR" sz="2800" dirty="0" err="1">
                <a:solidFill>
                  <a:srgbClr val="FF0000"/>
                </a:solidFill>
              </a:rPr>
              <a:t>kids</a:t>
            </a:r>
            <a:r>
              <a:rPr lang="hr-HR" sz="2800" dirty="0">
                <a:solidFill>
                  <a:srgbClr val="FF0000"/>
                </a:solidFill>
              </a:rPr>
              <a:t>   </a:t>
            </a:r>
            <a:r>
              <a:rPr lang="hr-HR" sz="2800" dirty="0" err="1"/>
              <a:t>paint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    </a:t>
            </a:r>
            <a:r>
              <a:rPr lang="hr-HR" sz="2800" dirty="0" err="1"/>
              <a:t>an</a:t>
            </a:r>
            <a:r>
              <a:rPr lang="hr-HR" sz="2800" dirty="0"/>
              <a:t> </a:t>
            </a:r>
            <a:r>
              <a:rPr lang="hr-HR" sz="2800" dirty="0" err="1"/>
              <a:t>ugly</a:t>
            </a:r>
            <a:r>
              <a:rPr lang="hr-HR" sz="2800" dirty="0"/>
              <a:t> </a:t>
            </a:r>
            <a:r>
              <a:rPr lang="hr-HR" sz="2800" dirty="0" err="1"/>
              <a:t>wall</a:t>
            </a:r>
            <a:r>
              <a:rPr lang="hr-HR" sz="2800" dirty="0"/>
              <a:t>?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5736507-BC74-4439-975F-605CB83A8B0C}"/>
              </a:ext>
            </a:extLst>
          </p:cNvPr>
          <p:cNvSpPr txBox="1"/>
          <p:nvPr/>
        </p:nvSpPr>
        <p:spPr>
          <a:xfrm>
            <a:off x="486383" y="5719864"/>
            <a:ext cx="10797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U pitanjima mijenjamo mjesto subjektu i pomoćnom glagolu (am, </a:t>
            </a:r>
            <a:r>
              <a:rPr lang="hr-HR" sz="2800" i="1" dirty="0" err="1"/>
              <a:t>is</a:t>
            </a:r>
            <a:r>
              <a:rPr lang="hr-HR" sz="2800" i="1" dirty="0"/>
              <a:t>, are).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BC79753-BEF0-4C49-B0CC-EC2A290E3E6D}"/>
              </a:ext>
            </a:extLst>
          </p:cNvPr>
          <p:cNvSpPr txBox="1"/>
          <p:nvPr/>
        </p:nvSpPr>
        <p:spPr>
          <a:xfrm>
            <a:off x="1725038" y="725959"/>
            <a:ext cx="8910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Copy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examples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notebook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Prepiši primjere u svoju bilježnicu.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id="{A9811EB3-0339-4C35-BAC8-8CB7A2E9B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33" y="1817453"/>
            <a:ext cx="6606380" cy="308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8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14" grpId="0"/>
      <p:bldP spid="14" grpId="1"/>
      <p:bldP spid="19" grpId="0"/>
      <p:bldP spid="19" grpId="1"/>
      <p:bldP spid="25" grpId="0"/>
      <p:bldP spid="25" grpId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CFC4B8C0-A6FA-42AE-98ED-A396D012B0B3}"/>
              </a:ext>
            </a:extLst>
          </p:cNvPr>
          <p:cNvSpPr txBox="1"/>
          <p:nvPr/>
        </p:nvSpPr>
        <p:spPr>
          <a:xfrm>
            <a:off x="836579" y="350196"/>
            <a:ext cx="103210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How do </a:t>
            </a:r>
            <a:r>
              <a:rPr lang="hr-HR" sz="2800" dirty="0" err="1"/>
              <a:t>we</a:t>
            </a:r>
            <a:r>
              <a:rPr lang="hr-HR" sz="2800" dirty="0"/>
              <a:t> </a:t>
            </a:r>
            <a:r>
              <a:rPr lang="hr-HR" sz="2800" dirty="0" err="1"/>
              <a:t>form</a:t>
            </a:r>
            <a:r>
              <a:rPr lang="hr-HR" sz="2800" dirty="0"/>
              <a:t> negative </a:t>
            </a:r>
            <a:r>
              <a:rPr lang="hr-HR" sz="2800" dirty="0" err="1"/>
              <a:t>sentences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present</a:t>
            </a:r>
            <a:r>
              <a:rPr lang="hr-HR" sz="2800" dirty="0"/>
              <a:t> </a:t>
            </a:r>
            <a:r>
              <a:rPr lang="hr-HR" sz="2800" dirty="0" err="1"/>
              <a:t>continuous</a:t>
            </a:r>
            <a:r>
              <a:rPr lang="hr-HR" sz="2800" dirty="0"/>
              <a:t> </a:t>
            </a:r>
            <a:r>
              <a:rPr lang="hr-HR" sz="2800" dirty="0" err="1"/>
              <a:t>tense</a:t>
            </a:r>
            <a:r>
              <a:rPr lang="hr-HR" sz="2800" dirty="0"/>
              <a:t>?</a:t>
            </a:r>
          </a:p>
          <a:p>
            <a:r>
              <a:rPr lang="hr-HR" sz="2800" i="1" dirty="0"/>
              <a:t>Kako sastavljamo niječne rečenice u gl. vremenu </a:t>
            </a:r>
            <a:r>
              <a:rPr lang="hr-HR" sz="2800" i="1" dirty="0" err="1"/>
              <a:t>present</a:t>
            </a:r>
            <a:r>
              <a:rPr lang="hr-HR" sz="2800" i="1" dirty="0"/>
              <a:t> </a:t>
            </a:r>
            <a:r>
              <a:rPr lang="hr-HR" sz="2800" i="1" dirty="0" err="1"/>
              <a:t>continuous</a:t>
            </a:r>
            <a:r>
              <a:rPr lang="hr-HR" sz="2800" i="1" dirty="0"/>
              <a:t>?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34240B01-5F3A-41E0-B5E1-367FE9F931D6}"/>
              </a:ext>
            </a:extLst>
          </p:cNvPr>
          <p:cNvSpPr txBox="1"/>
          <p:nvPr/>
        </p:nvSpPr>
        <p:spPr>
          <a:xfrm>
            <a:off x="1293779" y="1689582"/>
            <a:ext cx="9445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Collin</a:t>
            </a:r>
            <a:r>
              <a:rPr lang="hr-HR" sz="2800" dirty="0"/>
              <a:t> </a:t>
            </a:r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dirty="0"/>
              <a:t> </a:t>
            </a:r>
            <a:r>
              <a:rPr lang="hr-HR" sz="2800" dirty="0" err="1"/>
              <a:t>wear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sports</a:t>
            </a:r>
            <a:r>
              <a:rPr lang="hr-HR" sz="2800" dirty="0"/>
              <a:t> </a:t>
            </a:r>
            <a:r>
              <a:rPr lang="hr-HR" sz="2800" dirty="0" err="1"/>
              <a:t>clothes</a:t>
            </a:r>
            <a:r>
              <a:rPr lang="hr-HR" sz="2800" dirty="0"/>
              <a:t>.</a:t>
            </a:r>
          </a:p>
          <a:p>
            <a:r>
              <a:rPr lang="hr-HR" sz="2800" dirty="0" err="1"/>
              <a:t>Collin</a:t>
            </a:r>
            <a:r>
              <a:rPr lang="hr-HR" sz="2800" dirty="0"/>
              <a:t> </a:t>
            </a:r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dirty="0"/>
              <a:t> </a:t>
            </a:r>
            <a:r>
              <a:rPr lang="hr-HR" sz="2800" b="1" dirty="0" err="1">
                <a:solidFill>
                  <a:srgbClr val="FF0000"/>
                </a:solidFill>
              </a:rPr>
              <a:t>not</a:t>
            </a:r>
            <a:r>
              <a:rPr lang="hr-HR" sz="2800" dirty="0"/>
              <a:t> (</a:t>
            </a:r>
            <a:r>
              <a:rPr lang="hr-HR" sz="2800" b="1" dirty="0" err="1">
                <a:solidFill>
                  <a:srgbClr val="FF0000"/>
                </a:solidFill>
              </a:rPr>
              <a:t>isn’t</a:t>
            </a:r>
            <a:r>
              <a:rPr lang="hr-HR" sz="2800" dirty="0"/>
              <a:t>) </a:t>
            </a:r>
            <a:r>
              <a:rPr lang="hr-HR" sz="2800" dirty="0" err="1"/>
              <a:t>wear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sports</a:t>
            </a:r>
            <a:r>
              <a:rPr lang="hr-HR" sz="2800" dirty="0"/>
              <a:t> </a:t>
            </a:r>
            <a:r>
              <a:rPr lang="hr-HR" sz="2800" dirty="0" err="1"/>
              <a:t>clothes</a:t>
            </a:r>
            <a:r>
              <a:rPr lang="hr-HR" sz="2800" dirty="0"/>
              <a:t>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F540A381-4D6F-4F2B-9CA2-A34D80F1C735}"/>
              </a:ext>
            </a:extLst>
          </p:cNvPr>
          <p:cNvSpPr txBox="1"/>
          <p:nvPr/>
        </p:nvSpPr>
        <p:spPr>
          <a:xfrm>
            <a:off x="1274323" y="2951946"/>
            <a:ext cx="9445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Kevin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Sykes</a:t>
            </a:r>
            <a:r>
              <a:rPr lang="hr-HR" sz="2800" dirty="0"/>
              <a:t> </a:t>
            </a:r>
            <a:r>
              <a:rPr lang="hr-HR" sz="2800" b="1" dirty="0">
                <a:solidFill>
                  <a:srgbClr val="92D050"/>
                </a:solidFill>
              </a:rPr>
              <a:t>are</a:t>
            </a:r>
            <a:r>
              <a:rPr lang="hr-HR" sz="2800" dirty="0"/>
              <a:t> </a:t>
            </a:r>
            <a:r>
              <a:rPr lang="hr-HR" sz="2800" dirty="0" err="1"/>
              <a:t>sitt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park.</a:t>
            </a:r>
          </a:p>
          <a:p>
            <a:r>
              <a:rPr lang="hr-HR" sz="2800" dirty="0"/>
              <a:t>Kevin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Sykes</a:t>
            </a:r>
            <a:r>
              <a:rPr lang="hr-HR" sz="2800" dirty="0"/>
              <a:t> </a:t>
            </a:r>
            <a:r>
              <a:rPr lang="hr-HR" sz="2800" b="1" dirty="0">
                <a:solidFill>
                  <a:srgbClr val="92D050"/>
                </a:solidFill>
              </a:rPr>
              <a:t>are</a:t>
            </a:r>
            <a:r>
              <a:rPr lang="hr-HR" sz="2800" dirty="0"/>
              <a:t> </a:t>
            </a:r>
            <a:r>
              <a:rPr lang="hr-HR" sz="2800" b="1" dirty="0" err="1">
                <a:solidFill>
                  <a:srgbClr val="FF0000"/>
                </a:solidFill>
              </a:rPr>
              <a:t>not</a:t>
            </a:r>
            <a:r>
              <a:rPr lang="hr-HR" sz="2800" dirty="0"/>
              <a:t> (</a:t>
            </a:r>
            <a:r>
              <a:rPr lang="hr-HR" sz="2800" b="1" dirty="0" err="1">
                <a:solidFill>
                  <a:srgbClr val="FF0000"/>
                </a:solidFill>
              </a:rPr>
              <a:t>aren’t</a:t>
            </a:r>
            <a:r>
              <a:rPr lang="hr-HR" sz="2800" dirty="0"/>
              <a:t>) </a:t>
            </a:r>
            <a:r>
              <a:rPr lang="hr-HR" sz="2800" dirty="0" err="1"/>
              <a:t>sitt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park.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5A15D02-8AFB-4920-905C-3D16EA9CB509}"/>
              </a:ext>
            </a:extLst>
          </p:cNvPr>
          <p:cNvSpPr txBox="1"/>
          <p:nvPr/>
        </p:nvSpPr>
        <p:spPr>
          <a:xfrm>
            <a:off x="1274322" y="4214310"/>
            <a:ext cx="9445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I </a:t>
            </a:r>
            <a:r>
              <a:rPr lang="hr-HR" sz="2800" b="1" dirty="0">
                <a:solidFill>
                  <a:srgbClr val="92D050"/>
                </a:solidFill>
              </a:rPr>
              <a:t>am</a:t>
            </a:r>
            <a:r>
              <a:rPr lang="hr-HR" sz="2800" dirty="0"/>
              <a:t> </a:t>
            </a:r>
            <a:r>
              <a:rPr lang="hr-HR" sz="2800" dirty="0" err="1"/>
              <a:t>play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guitar</a:t>
            </a:r>
            <a:r>
              <a:rPr lang="hr-HR" sz="2800" dirty="0"/>
              <a:t>.</a:t>
            </a:r>
          </a:p>
          <a:p>
            <a:r>
              <a:rPr lang="hr-HR" sz="2800" dirty="0"/>
              <a:t>I </a:t>
            </a:r>
            <a:r>
              <a:rPr lang="hr-HR" sz="2800" b="1" dirty="0">
                <a:solidFill>
                  <a:srgbClr val="92D050"/>
                </a:solidFill>
              </a:rPr>
              <a:t>am</a:t>
            </a:r>
            <a:r>
              <a:rPr lang="hr-HR" sz="2800" dirty="0"/>
              <a:t> </a:t>
            </a:r>
            <a:r>
              <a:rPr lang="hr-HR" sz="2800" b="1" dirty="0" err="1">
                <a:solidFill>
                  <a:srgbClr val="FF0000"/>
                </a:solidFill>
              </a:rPr>
              <a:t>not</a:t>
            </a:r>
            <a:r>
              <a:rPr lang="hr-HR" sz="2800" dirty="0"/>
              <a:t> (</a:t>
            </a:r>
            <a:r>
              <a:rPr lang="hr-HR" sz="2800" b="1" dirty="0">
                <a:solidFill>
                  <a:srgbClr val="FF0000"/>
                </a:solidFill>
              </a:rPr>
              <a:t>’m </a:t>
            </a:r>
            <a:r>
              <a:rPr lang="hr-HR" sz="2800" b="1" dirty="0" err="1">
                <a:solidFill>
                  <a:srgbClr val="FF0000"/>
                </a:solidFill>
              </a:rPr>
              <a:t>not</a:t>
            </a:r>
            <a:r>
              <a:rPr lang="hr-HR" sz="2800" dirty="0"/>
              <a:t>) </a:t>
            </a:r>
            <a:r>
              <a:rPr lang="hr-HR" sz="2800" dirty="0" err="1"/>
              <a:t>play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guitar</a:t>
            </a:r>
            <a:r>
              <a:rPr lang="hr-HR" sz="2800" dirty="0"/>
              <a:t>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D0D9DF3-E90C-40DB-9A10-71A4B1E597BB}"/>
              </a:ext>
            </a:extLst>
          </p:cNvPr>
          <p:cNvSpPr txBox="1"/>
          <p:nvPr/>
        </p:nvSpPr>
        <p:spPr>
          <a:xfrm>
            <a:off x="729574" y="5564221"/>
            <a:ext cx="10009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U niječnim rečenicama pomoćnim glagolima (am, are, </a:t>
            </a:r>
            <a:r>
              <a:rPr lang="hr-HR" sz="2800" i="1" dirty="0" err="1"/>
              <a:t>is</a:t>
            </a:r>
            <a:r>
              <a:rPr lang="hr-HR" sz="2800" i="1" dirty="0"/>
              <a:t>) dodajemo riječ </a:t>
            </a:r>
            <a:r>
              <a:rPr lang="hr-HR" sz="2800" b="1" i="1" dirty="0" err="1"/>
              <a:t>not</a:t>
            </a:r>
            <a:r>
              <a:rPr lang="hr-HR" sz="2800" i="1" dirty="0"/>
              <a:t>, a potom pišemo glagol s nastavkom –ing.</a:t>
            </a:r>
          </a:p>
        </p:txBody>
      </p:sp>
    </p:spTree>
    <p:extLst>
      <p:ext uri="{BB962C8B-B14F-4D97-AF65-F5344CB8AC3E}">
        <p14:creationId xmlns:p14="http://schemas.microsoft.com/office/powerpoint/2010/main" val="28826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2C65DEF-E3A5-4BD4-B9CA-ADE8CFC12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59231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6CEC015-4209-478A-AD43-2A7AFC7BE009}"/>
              </a:ext>
            </a:extLst>
          </p:cNvPr>
          <p:cNvSpPr txBox="1"/>
          <p:nvPr/>
        </p:nvSpPr>
        <p:spPr>
          <a:xfrm>
            <a:off x="5885234" y="447472"/>
            <a:ext cx="5350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52.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FC2FD54-4A72-4A6A-91BF-FD690286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8" y="1015662"/>
            <a:ext cx="11820525" cy="465772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B2F7B64-714A-4975-9DED-748267F8DABB}"/>
              </a:ext>
            </a:extLst>
          </p:cNvPr>
          <p:cNvSpPr txBox="1"/>
          <p:nvPr/>
        </p:nvSpPr>
        <p:spPr>
          <a:xfrm>
            <a:off x="418289" y="321013"/>
            <a:ext cx="115004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/>
              <a:t>Gdje su oni? Napiši točnu formu glagola u gl. vremenu </a:t>
            </a:r>
            <a:r>
              <a:rPr lang="hr-HR" sz="2600" i="1" dirty="0" err="1"/>
              <a:t>present</a:t>
            </a:r>
            <a:r>
              <a:rPr lang="hr-HR" sz="2600" i="1" dirty="0"/>
              <a:t> </a:t>
            </a:r>
            <a:r>
              <a:rPr lang="hr-HR" sz="2600" i="1" dirty="0" err="1"/>
              <a:t>continuous</a:t>
            </a:r>
            <a:r>
              <a:rPr lang="hr-HR" sz="2600" i="1" dirty="0"/>
              <a:t> na crtu.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7D10186-2B73-4980-9FF8-B3214D39F888}"/>
              </a:ext>
            </a:extLst>
          </p:cNvPr>
          <p:cNvSpPr txBox="1"/>
          <p:nvPr/>
        </p:nvSpPr>
        <p:spPr>
          <a:xfrm>
            <a:off x="2704288" y="1390868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is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not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feeling</a:t>
            </a:r>
            <a:r>
              <a:rPr lang="hr-HR" sz="2400" b="1" dirty="0">
                <a:solidFill>
                  <a:srgbClr val="92D050"/>
                </a:solidFill>
              </a:rPr>
              <a:t> / </a:t>
            </a:r>
            <a:r>
              <a:rPr lang="hr-HR" sz="2400" b="1" dirty="0" err="1">
                <a:solidFill>
                  <a:srgbClr val="92D050"/>
                </a:solidFill>
              </a:rPr>
              <a:t>isn’t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feeling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6365A2E-67CF-4A99-A448-74C2BAE2A0F9}"/>
              </a:ext>
            </a:extLst>
          </p:cNvPr>
          <p:cNvSpPr txBox="1"/>
          <p:nvPr/>
        </p:nvSpPr>
        <p:spPr>
          <a:xfrm>
            <a:off x="8658073" y="1598285"/>
            <a:ext cx="215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is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talking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45D1EF6-B4AB-4D16-A1AF-EB5BB702B24F}"/>
              </a:ext>
            </a:extLst>
          </p:cNvPr>
          <p:cNvSpPr txBox="1"/>
          <p:nvPr/>
        </p:nvSpPr>
        <p:spPr>
          <a:xfrm>
            <a:off x="2464314" y="2740763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is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standing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04EE26E-72ED-497C-BAF3-10AF9A8F8F4E}"/>
              </a:ext>
            </a:extLst>
          </p:cNvPr>
          <p:cNvSpPr txBox="1"/>
          <p:nvPr/>
        </p:nvSpPr>
        <p:spPr>
          <a:xfrm>
            <a:off x="1868381" y="3260097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is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asking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E32226F-F85A-486B-BC87-8288F76B2513}"/>
              </a:ext>
            </a:extLst>
          </p:cNvPr>
          <p:cNvSpPr txBox="1"/>
          <p:nvPr/>
        </p:nvSpPr>
        <p:spPr>
          <a:xfrm>
            <a:off x="7535908" y="3245196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is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>
                <a:solidFill>
                  <a:srgbClr val="92D050"/>
                </a:solidFill>
              </a:rPr>
              <a:t>writing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1A3602A-6BE3-4CEE-9DA2-0BF6A246EA85}"/>
              </a:ext>
            </a:extLst>
          </p:cNvPr>
          <p:cNvSpPr txBox="1"/>
          <p:nvPr/>
        </p:nvSpPr>
        <p:spPr>
          <a:xfrm>
            <a:off x="5789793" y="3721762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lassroom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B85C20E-4481-4FAF-9284-C89200604A40}"/>
              </a:ext>
            </a:extLst>
          </p:cNvPr>
          <p:cNvSpPr txBox="1"/>
          <p:nvPr/>
        </p:nvSpPr>
        <p:spPr>
          <a:xfrm>
            <a:off x="2817992" y="4243422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are </a:t>
            </a:r>
            <a:r>
              <a:rPr lang="hr-HR" sz="2400" b="1" dirty="0" err="1">
                <a:solidFill>
                  <a:srgbClr val="92D050"/>
                </a:solidFill>
              </a:rPr>
              <a:t>standing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69643B6-F0DA-4B81-9B14-1CE66E496CC8}"/>
              </a:ext>
            </a:extLst>
          </p:cNvPr>
          <p:cNvSpPr txBox="1"/>
          <p:nvPr/>
        </p:nvSpPr>
        <p:spPr>
          <a:xfrm>
            <a:off x="2103010" y="4753540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are waiting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2F99FFC-E40D-4623-8FFC-48ABBF89B840}"/>
              </a:ext>
            </a:extLst>
          </p:cNvPr>
          <p:cNvSpPr txBox="1"/>
          <p:nvPr/>
        </p:nvSpPr>
        <p:spPr>
          <a:xfrm>
            <a:off x="3849125" y="5186578"/>
            <a:ext cx="368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raffic</a:t>
            </a:r>
            <a:r>
              <a:rPr lang="hr-HR" sz="2400" b="1" dirty="0">
                <a:solidFill>
                  <a:srgbClr val="92D050"/>
                </a:solidFill>
              </a:rPr>
              <a:t>                 </a:t>
            </a:r>
            <a:r>
              <a:rPr lang="hr-HR" sz="2400" b="1" dirty="0" err="1">
                <a:solidFill>
                  <a:srgbClr val="92D050"/>
                </a:solidFill>
              </a:rPr>
              <a:t>ights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E74DCB3-F3D4-424C-8B17-911FBC53C417}"/>
              </a:ext>
            </a:extLst>
          </p:cNvPr>
          <p:cNvSpPr txBox="1"/>
          <p:nvPr/>
        </p:nvSpPr>
        <p:spPr>
          <a:xfrm>
            <a:off x="6391071" y="5875593"/>
            <a:ext cx="5302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i="1" dirty="0">
                <a:hlinkClick r:id="rId4"/>
              </a:rPr>
              <a:t> </a:t>
            </a:r>
            <a:r>
              <a:rPr lang="hr-HR" dirty="0">
                <a:hlinkClick r:id="rId4"/>
              </a:rPr>
              <a:t>https://www.bookwidgets.com/play/t:Av7PXgY2cmMDjdGxKqLnZpcEU/ZDukFqUmYNpzyZzp5DRU5NUlY=</a:t>
            </a:r>
            <a:r>
              <a:rPr lang="hr-HR" dirty="0"/>
              <a:t>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4E4B6728-78DB-467C-88BA-17293BDC1B51}"/>
              </a:ext>
            </a:extLst>
          </p:cNvPr>
          <p:cNvSpPr txBox="1"/>
          <p:nvPr/>
        </p:nvSpPr>
        <p:spPr>
          <a:xfrm>
            <a:off x="497947" y="5751058"/>
            <a:ext cx="8978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Click</a:t>
            </a:r>
            <a:r>
              <a:rPr lang="hr-HR" sz="2800" dirty="0"/>
              <a:t> on </a:t>
            </a:r>
            <a:r>
              <a:rPr lang="hr-HR" sz="2800" dirty="0" err="1"/>
              <a:t>the</a:t>
            </a:r>
            <a:r>
              <a:rPr lang="hr-HR" sz="2800" dirty="0"/>
              <a:t> link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match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pictures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words</a:t>
            </a:r>
            <a:r>
              <a:rPr lang="hr-HR" sz="2800" dirty="0"/>
              <a:t>.</a:t>
            </a:r>
          </a:p>
          <a:p>
            <a:r>
              <a:rPr lang="hr-HR" sz="2800" i="1" dirty="0"/>
              <a:t>Otvori poveznicu i poveži slike s riječima.</a:t>
            </a:r>
          </a:p>
        </p:txBody>
      </p:sp>
    </p:spTree>
    <p:extLst>
      <p:ext uri="{BB962C8B-B14F-4D97-AF65-F5344CB8AC3E}">
        <p14:creationId xmlns:p14="http://schemas.microsoft.com/office/powerpoint/2010/main" val="256380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C996D2C-76D7-40C3-8F9F-49464ED3A27E}"/>
              </a:ext>
            </a:extLst>
          </p:cNvPr>
          <p:cNvSpPr txBox="1"/>
          <p:nvPr/>
        </p:nvSpPr>
        <p:spPr>
          <a:xfrm>
            <a:off x="5554494" y="398834"/>
            <a:ext cx="601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79.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77AFDE3-43A4-4D5A-8604-00E0D6DA7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5371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E0BA998-253E-4395-908B-1DE9CABE5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723" y="398834"/>
            <a:ext cx="4019550" cy="61912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E6602DC-7517-4A16-B280-D1DAA43A4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73" y="1095172"/>
            <a:ext cx="5524500" cy="37338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C3DC74CD-EE5D-441C-923F-1A419EF2A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416793"/>
            <a:ext cx="3612204" cy="3405201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3526DE5-7027-4E34-B32F-FA776D8A10C9}"/>
              </a:ext>
            </a:extLst>
          </p:cNvPr>
          <p:cNvSpPr txBox="1"/>
          <p:nvPr/>
        </p:nvSpPr>
        <p:spPr>
          <a:xfrm>
            <a:off x="473642" y="5075089"/>
            <a:ext cx="114816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Who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see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pictures</a:t>
            </a:r>
            <a:r>
              <a:rPr lang="hr-HR" sz="2800" dirty="0"/>
              <a:t>? </a:t>
            </a:r>
            <a:r>
              <a:rPr lang="hr-HR" sz="2800" i="1" dirty="0"/>
              <a:t>Koga vidiš na slikama?</a:t>
            </a:r>
          </a:p>
          <a:p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they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 </a:t>
            </a:r>
            <a:r>
              <a:rPr lang="hr-HR" sz="2800" i="1" dirty="0"/>
              <a:t>Što oni rade?</a:t>
            </a:r>
            <a:endParaRPr lang="hr-HR" sz="2800" dirty="0"/>
          </a:p>
          <a:p>
            <a:r>
              <a:rPr lang="hr-HR" sz="2800" dirty="0"/>
              <a:t>Who do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think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saving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world</a:t>
            </a:r>
            <a:r>
              <a:rPr lang="hr-HR" sz="2800" dirty="0"/>
              <a:t>? </a:t>
            </a:r>
            <a:r>
              <a:rPr lang="hr-HR" sz="2800" i="1" dirty="0"/>
              <a:t>Tko, po tvom mišljenju, spašava svijet?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45577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62F64B0-5AA1-48F9-876E-03FB66FEFC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84" y="275920"/>
            <a:ext cx="4438650" cy="1247775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FFC5ADE-6820-46C6-9F6A-96C015DC40AB}"/>
              </a:ext>
            </a:extLst>
          </p:cNvPr>
          <p:cNvSpPr txBox="1"/>
          <p:nvPr/>
        </p:nvSpPr>
        <p:spPr>
          <a:xfrm>
            <a:off x="5102158" y="422753"/>
            <a:ext cx="57101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Poslušaj zvučni zapis.</a:t>
            </a:r>
          </a:p>
          <a:p>
            <a:r>
              <a:rPr lang="hr-HR" sz="2800" i="1" dirty="0"/>
              <a:t>Tko pokušava spasiti svijet?</a:t>
            </a:r>
          </a:p>
        </p:txBody>
      </p:sp>
      <p:pic>
        <p:nvPicPr>
          <p:cNvPr id="6" name="35_multitasking_family_part_1">
            <a:hlinkClick r:id="" action="ppaction://media"/>
            <a:extLst>
              <a:ext uri="{FF2B5EF4-FFF2-40B4-BE49-F238E27FC236}">
                <a16:creationId xmlns:a16="http://schemas.microsoft.com/office/drawing/2014/main" id="{B19ABF00-C869-43EF-809E-E10F3679DA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5397" y="1523695"/>
            <a:ext cx="487363" cy="48736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9263BE5-9B12-4034-BC50-DCBFA5998620}"/>
              </a:ext>
            </a:extLst>
          </p:cNvPr>
          <p:cNvSpPr txBox="1"/>
          <p:nvPr/>
        </p:nvSpPr>
        <p:spPr>
          <a:xfrm>
            <a:off x="9173184" y="222697"/>
            <a:ext cx="289701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>
                <a:hlinkClick r:id="rId6"/>
              </a:rPr>
              <a:t>https://www.e-sfera.hr/dodatni-digitalni-sadrzaji/b0be3b2e-c7fc-4dbd-a517-b4839109dc8d/assets/audio/35_multitasking_family_part_1.mp3</a:t>
            </a:r>
            <a:r>
              <a:rPr lang="hr-HR" dirty="0"/>
              <a:t>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FFFEBFB-A0CF-40A3-818A-FA7873B4F93A}"/>
              </a:ext>
            </a:extLst>
          </p:cNvPr>
          <p:cNvSpPr txBox="1"/>
          <p:nvPr/>
        </p:nvSpPr>
        <p:spPr>
          <a:xfrm>
            <a:off x="953430" y="1576916"/>
            <a:ext cx="5710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i="1" dirty="0">
                <a:solidFill>
                  <a:srgbClr val="92D050"/>
                </a:solidFill>
              </a:rPr>
              <a:t>Sophie </a:t>
            </a:r>
            <a:r>
              <a:rPr lang="hr-HR" sz="2800" b="1" i="1" dirty="0" err="1">
                <a:solidFill>
                  <a:srgbClr val="92D050"/>
                </a:solidFill>
              </a:rPr>
              <a:t>is</a:t>
            </a:r>
            <a:r>
              <a:rPr lang="hr-HR" sz="2800" b="1" i="1" dirty="0">
                <a:solidFill>
                  <a:srgbClr val="92D050"/>
                </a:solidFill>
              </a:rPr>
              <a:t> </a:t>
            </a:r>
            <a:r>
              <a:rPr lang="hr-HR" sz="2800" b="1" i="1" dirty="0" err="1">
                <a:solidFill>
                  <a:srgbClr val="92D050"/>
                </a:solidFill>
              </a:rPr>
              <a:t>trying</a:t>
            </a:r>
            <a:r>
              <a:rPr lang="hr-HR" sz="2800" b="1" i="1" dirty="0">
                <a:solidFill>
                  <a:srgbClr val="92D050"/>
                </a:solidFill>
              </a:rPr>
              <a:t> to </a:t>
            </a:r>
            <a:r>
              <a:rPr lang="hr-HR" sz="2800" b="1" i="1" dirty="0" err="1">
                <a:solidFill>
                  <a:srgbClr val="92D050"/>
                </a:solidFill>
              </a:rPr>
              <a:t>save</a:t>
            </a:r>
            <a:r>
              <a:rPr lang="hr-HR" sz="2800" b="1" i="1" dirty="0">
                <a:solidFill>
                  <a:srgbClr val="92D050"/>
                </a:solidFill>
              </a:rPr>
              <a:t> </a:t>
            </a:r>
            <a:r>
              <a:rPr lang="hr-HR" sz="2800" b="1" i="1" dirty="0" err="1">
                <a:solidFill>
                  <a:srgbClr val="92D050"/>
                </a:solidFill>
              </a:rPr>
              <a:t>the</a:t>
            </a:r>
            <a:r>
              <a:rPr lang="hr-HR" sz="2800" b="1" i="1" dirty="0">
                <a:solidFill>
                  <a:srgbClr val="92D050"/>
                </a:solidFill>
              </a:rPr>
              <a:t> </a:t>
            </a:r>
            <a:r>
              <a:rPr lang="hr-HR" sz="2800" b="1" i="1" dirty="0" err="1">
                <a:solidFill>
                  <a:srgbClr val="92D050"/>
                </a:solidFill>
              </a:rPr>
              <a:t>world</a:t>
            </a:r>
            <a:r>
              <a:rPr lang="hr-HR" sz="2800" b="1" i="1" dirty="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1FC81ED-CCD0-4A52-8AD4-6F076D1D77F6}"/>
              </a:ext>
            </a:extLst>
          </p:cNvPr>
          <p:cNvSpPr txBox="1"/>
          <p:nvPr/>
        </p:nvSpPr>
        <p:spPr>
          <a:xfrm>
            <a:off x="3297320" y="2485932"/>
            <a:ext cx="5257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/>
              <a:t>Think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answer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.</a:t>
            </a:r>
          </a:p>
          <a:p>
            <a:pPr algn="ctr"/>
            <a:r>
              <a:rPr lang="hr-HR" sz="2800" i="1" dirty="0"/>
              <a:t>Razmisli i odgovori na pitanja.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7283C2E-6020-4871-82BF-D83B30FDE01E}"/>
              </a:ext>
            </a:extLst>
          </p:cNvPr>
          <p:cNvSpPr txBox="1"/>
          <p:nvPr/>
        </p:nvSpPr>
        <p:spPr>
          <a:xfrm>
            <a:off x="2652409" y="3898875"/>
            <a:ext cx="6366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How </a:t>
            </a:r>
            <a:r>
              <a:rPr lang="hr-HR" sz="2800" dirty="0" err="1"/>
              <a:t>often</a:t>
            </a:r>
            <a:r>
              <a:rPr lang="hr-HR" sz="2800" dirty="0"/>
              <a:t> do </a:t>
            </a:r>
            <a:r>
              <a:rPr lang="hr-HR" sz="2800" dirty="0" err="1"/>
              <a:t>you</a:t>
            </a:r>
            <a:r>
              <a:rPr lang="hr-HR" sz="2800" dirty="0"/>
              <a:t> do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homework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Koliko često pišeš domaću zadaću?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7E40E52-5D1A-48F5-A6FD-E9A9706A588F}"/>
              </a:ext>
            </a:extLst>
          </p:cNvPr>
          <p:cNvSpPr txBox="1"/>
          <p:nvPr/>
        </p:nvSpPr>
        <p:spPr>
          <a:xfrm>
            <a:off x="953430" y="4857251"/>
            <a:ext cx="10208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Do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help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parents</a:t>
            </a:r>
            <a:r>
              <a:rPr lang="hr-HR" sz="2800" dirty="0"/>
              <a:t> do </a:t>
            </a:r>
            <a:r>
              <a:rPr lang="hr-HR" sz="2800" dirty="0" err="1"/>
              <a:t>housework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Pomažeš li svojim roditeljima u obavljanju kućanskih poslova?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0237E07-76B8-4ED8-93C5-A4E1EF5E4A14}"/>
              </a:ext>
            </a:extLst>
          </p:cNvPr>
          <p:cNvSpPr txBox="1"/>
          <p:nvPr/>
        </p:nvSpPr>
        <p:spPr>
          <a:xfrm>
            <a:off x="632500" y="5793140"/>
            <a:ext cx="10208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Do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think</a:t>
            </a:r>
            <a:r>
              <a:rPr lang="hr-HR" sz="2800" dirty="0"/>
              <a:t> </a:t>
            </a:r>
            <a:r>
              <a:rPr lang="hr-HR" sz="2800" dirty="0" err="1"/>
              <a:t>housework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difficult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Misliš li da je obavljanje kućanskih poslova teško?</a:t>
            </a: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301F33D6-0070-417F-B3BF-F8CE10A156D6}"/>
              </a:ext>
            </a:extLst>
          </p:cNvPr>
          <p:cNvSpPr/>
          <p:nvPr/>
        </p:nvSpPr>
        <p:spPr>
          <a:xfrm>
            <a:off x="1446963" y="3825835"/>
            <a:ext cx="9394513" cy="292141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355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7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2A2F634-FE23-4141-A194-98B2FDD3D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357" y="1117768"/>
            <a:ext cx="6038853" cy="2987305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143A2620-6FE1-4249-BD74-26FB4614E0FB}"/>
              </a:ext>
            </a:extLst>
          </p:cNvPr>
          <p:cNvSpPr txBox="1"/>
          <p:nvPr/>
        </p:nvSpPr>
        <p:spPr>
          <a:xfrm>
            <a:off x="350195" y="233464"/>
            <a:ext cx="11332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Read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sentences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tick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sentences</a:t>
            </a:r>
            <a:r>
              <a:rPr lang="hr-HR" sz="2800" dirty="0"/>
              <a:t> </a:t>
            </a:r>
            <a:r>
              <a:rPr lang="hr-HR" sz="2800" dirty="0" err="1"/>
              <a:t>that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think</a:t>
            </a:r>
            <a:r>
              <a:rPr lang="hr-HR" sz="2800" dirty="0"/>
              <a:t> are </a:t>
            </a:r>
            <a:r>
              <a:rPr lang="hr-HR" sz="2800" dirty="0" err="1"/>
              <a:t>correct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Pročitaj rečenice i označi kvačicom one rečenice za koje smatraš da su točne.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140A131E-6869-4304-B131-8A2613B2E234}"/>
              </a:ext>
            </a:extLst>
          </p:cNvPr>
          <p:cNvSpPr txBox="1"/>
          <p:nvPr/>
        </p:nvSpPr>
        <p:spPr>
          <a:xfrm>
            <a:off x="429639" y="4263101"/>
            <a:ext cx="80042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Now</a:t>
            </a:r>
            <a:r>
              <a:rPr lang="hr-HR" sz="2800" dirty="0"/>
              <a:t> </a:t>
            </a:r>
            <a:r>
              <a:rPr lang="hr-HR" sz="2800" dirty="0" err="1"/>
              <a:t>listen</a:t>
            </a:r>
            <a:r>
              <a:rPr lang="hr-HR" sz="2800" dirty="0"/>
              <a:t> to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recording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check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answers</a:t>
            </a:r>
            <a:r>
              <a:rPr lang="hr-HR" sz="2800" dirty="0"/>
              <a:t>.</a:t>
            </a:r>
          </a:p>
          <a:p>
            <a:r>
              <a:rPr lang="hr-HR" sz="2800" i="1" dirty="0"/>
              <a:t>Poslušaj zvučni zapis i provjeri točnost svojih odgovora.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B4960F7-CE75-4A85-9BB7-DFA33554AFA9}"/>
              </a:ext>
            </a:extLst>
          </p:cNvPr>
          <p:cNvSpPr txBox="1"/>
          <p:nvPr/>
        </p:nvSpPr>
        <p:spPr>
          <a:xfrm>
            <a:off x="7616757" y="1797623"/>
            <a:ext cx="57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65C7BA1-83D4-4929-8227-A69DCB23C3B1}"/>
              </a:ext>
            </a:extLst>
          </p:cNvPr>
          <p:cNvSpPr txBox="1"/>
          <p:nvPr/>
        </p:nvSpPr>
        <p:spPr>
          <a:xfrm>
            <a:off x="6271098" y="3660867"/>
            <a:ext cx="57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D0040AC-9B7B-4527-8B58-ABDA4CA4C599}"/>
              </a:ext>
            </a:extLst>
          </p:cNvPr>
          <p:cNvSpPr txBox="1"/>
          <p:nvPr/>
        </p:nvSpPr>
        <p:spPr>
          <a:xfrm>
            <a:off x="8187380" y="4909432"/>
            <a:ext cx="38833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>
                <a:hlinkClick r:id="rId5"/>
              </a:rPr>
              <a:t>https://www.e-sfera.hr/dodatni-dig</a:t>
            </a:r>
            <a:r>
              <a:rPr lang="hr-HR" dirty="0">
                <a:hlinkClick r:id="rId6"/>
              </a:rPr>
              <a:t>italni-sadrzaji/b0be3b2e-c7fc-4dbd-a517-b4839109dc8d/assets/audio/36_multitsking_family_part_2.mp3</a:t>
            </a:r>
            <a:r>
              <a:rPr lang="hr-HR" dirty="0"/>
              <a:t> </a:t>
            </a:r>
          </a:p>
        </p:txBody>
      </p:sp>
      <p:pic>
        <p:nvPicPr>
          <p:cNvPr id="14" name="36_multitsking_family_part_2">
            <a:hlinkClick r:id="" action="ppaction://media"/>
            <a:extLst>
              <a:ext uri="{FF2B5EF4-FFF2-40B4-BE49-F238E27FC236}">
                <a16:creationId xmlns:a16="http://schemas.microsoft.com/office/drawing/2014/main" id="{74FE8ABE-07E8-4FCB-A747-6E12DEFF79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84998" y="418895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3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90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  <p:bldP spid="6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12F79E4F-CB03-40F8-B30C-F9F09AA992D7}"/>
              </a:ext>
            </a:extLst>
          </p:cNvPr>
          <p:cNvSpPr txBox="1"/>
          <p:nvPr/>
        </p:nvSpPr>
        <p:spPr>
          <a:xfrm>
            <a:off x="2276271" y="916955"/>
            <a:ext cx="8219873" cy="483209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neigbourhood</a:t>
            </a:r>
            <a:r>
              <a:rPr lang="hr-HR" sz="2800" dirty="0"/>
              <a:t> </a:t>
            </a:r>
            <a:r>
              <a:rPr lang="hr-HR" sz="2800" dirty="0" err="1"/>
              <a:t>similar</a:t>
            </a:r>
            <a:r>
              <a:rPr lang="hr-HR" sz="2800" dirty="0"/>
              <a:t> to </a:t>
            </a:r>
            <a:r>
              <a:rPr lang="hr-HR" sz="2800" dirty="0" err="1"/>
              <a:t>Ollie’s</a:t>
            </a:r>
            <a:r>
              <a:rPr lang="hr-HR" sz="2800" dirty="0"/>
              <a:t> </a:t>
            </a:r>
            <a:r>
              <a:rPr lang="hr-HR" sz="2800" dirty="0" err="1"/>
              <a:t>town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Je li tvoje susjedstvo slično </a:t>
            </a:r>
            <a:r>
              <a:rPr lang="hr-HR" sz="2800" i="1" dirty="0" err="1"/>
              <a:t>Ollijevom</a:t>
            </a:r>
            <a:r>
              <a:rPr lang="hr-HR" sz="2800" i="1" dirty="0"/>
              <a:t> gradu?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dirty="0"/>
              <a:t>How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it</a:t>
            </a:r>
            <a:r>
              <a:rPr lang="hr-HR" sz="2800" dirty="0"/>
              <a:t> </a:t>
            </a:r>
            <a:r>
              <a:rPr lang="hr-HR" sz="2800" dirty="0" err="1"/>
              <a:t>different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Po čemu se razlikuje?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dirty="0"/>
              <a:t>Do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know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people</a:t>
            </a:r>
            <a:r>
              <a:rPr lang="hr-HR" sz="2800" dirty="0"/>
              <a:t> </a:t>
            </a:r>
            <a:r>
              <a:rPr lang="hr-HR" sz="2800" dirty="0" err="1"/>
              <a:t>who</a:t>
            </a:r>
            <a:r>
              <a:rPr lang="hr-HR" sz="2800" dirty="0"/>
              <a:t> live </a:t>
            </a:r>
            <a:r>
              <a:rPr lang="hr-HR" sz="2800" dirty="0" err="1"/>
              <a:t>close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Poznaješ li ljude koji žive blizu tebe?</a:t>
            </a:r>
          </a:p>
          <a:p>
            <a:pPr algn="ctr"/>
            <a:endParaRPr lang="hr-HR" sz="2800" i="1" dirty="0"/>
          </a:p>
          <a:p>
            <a:pPr algn="ctr"/>
            <a:r>
              <a:rPr lang="hr-HR" sz="2800" dirty="0" err="1"/>
              <a:t>Who’s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most </a:t>
            </a:r>
            <a:r>
              <a:rPr lang="hr-HR" sz="2800" dirty="0" err="1"/>
              <a:t>interesting</a:t>
            </a:r>
            <a:r>
              <a:rPr lang="hr-HR" sz="2800" dirty="0"/>
              <a:t> </a:t>
            </a:r>
            <a:r>
              <a:rPr lang="hr-HR" sz="2800" dirty="0" err="1"/>
              <a:t>neighbour</a:t>
            </a:r>
            <a:r>
              <a:rPr lang="hr-HR" sz="2800" dirty="0"/>
              <a:t>? </a:t>
            </a:r>
            <a:r>
              <a:rPr lang="hr-HR" sz="2800" dirty="0" err="1"/>
              <a:t>Why</a:t>
            </a:r>
            <a:r>
              <a:rPr lang="hr-HR" sz="2800" dirty="0"/>
              <a:t>?</a:t>
            </a:r>
          </a:p>
          <a:p>
            <a:pPr algn="ctr"/>
            <a:r>
              <a:rPr lang="hr-HR" sz="2800" i="1" dirty="0"/>
              <a:t>Tko je tvoj najzanimljiviji susjed? Zašto?</a:t>
            </a:r>
          </a:p>
        </p:txBody>
      </p:sp>
    </p:spTree>
    <p:extLst>
      <p:ext uri="{BB962C8B-B14F-4D97-AF65-F5344CB8AC3E}">
        <p14:creationId xmlns:p14="http://schemas.microsoft.com/office/powerpoint/2010/main" val="335986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46D9ECC-8180-4427-AB88-A994AFE142C0}"/>
              </a:ext>
            </a:extLst>
          </p:cNvPr>
          <p:cNvSpPr txBox="1"/>
          <p:nvPr/>
        </p:nvSpPr>
        <p:spPr>
          <a:xfrm>
            <a:off x="6874783" y="4358564"/>
            <a:ext cx="43494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>
                <a:hlinkClick r:id="rId4"/>
              </a:rPr>
              <a:t>https://www.e-sfera.hr/dodatni-dig</a:t>
            </a:r>
            <a:r>
              <a:rPr lang="hr-HR" dirty="0">
                <a:hlinkClick r:id="rId5"/>
              </a:rPr>
              <a:t>italni-sadrzaji/b0be3b2e-c7fc-4dbd-a517-b4839109dc8d/assets/audio/36_multitsking_family_part_2.mp3</a:t>
            </a:r>
            <a:r>
              <a:rPr lang="hr-HR" dirty="0"/>
              <a:t>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330EF3A-D8ED-4B9C-8830-927598D007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18" y="269069"/>
            <a:ext cx="4591354" cy="1609442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CC3E527-D666-4495-8A24-47F4DDB4BD3B}"/>
              </a:ext>
            </a:extLst>
          </p:cNvPr>
          <p:cNvSpPr txBox="1"/>
          <p:nvPr/>
        </p:nvSpPr>
        <p:spPr>
          <a:xfrm>
            <a:off x="5762017" y="269069"/>
            <a:ext cx="64299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Read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guess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answer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Pročitaj pitanja i pretpostavi odgovor.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B8ABC66-4C38-47DB-9349-47A0EE6ABB58}"/>
              </a:ext>
            </a:extLst>
          </p:cNvPr>
          <p:cNvSpPr txBox="1"/>
          <p:nvPr/>
        </p:nvSpPr>
        <p:spPr>
          <a:xfrm>
            <a:off x="5929007" y="2157786"/>
            <a:ext cx="60960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Listen</a:t>
            </a:r>
            <a:r>
              <a:rPr lang="hr-HR" sz="2800" dirty="0"/>
              <a:t> to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Part</a:t>
            </a:r>
            <a:r>
              <a:rPr lang="hr-HR" sz="2800" dirty="0"/>
              <a:t> 2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answer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.</a:t>
            </a:r>
          </a:p>
          <a:p>
            <a:r>
              <a:rPr lang="hr-HR" sz="2800" i="1" dirty="0"/>
              <a:t>Poslušaj 2. dio zvučnog zapisa i odgovori na pitanja.</a:t>
            </a:r>
          </a:p>
        </p:txBody>
      </p:sp>
      <p:pic>
        <p:nvPicPr>
          <p:cNvPr id="8" name="36_multitsking_family_part_2">
            <a:hlinkClick r:id="" action="ppaction://media"/>
            <a:extLst>
              <a:ext uri="{FF2B5EF4-FFF2-40B4-BE49-F238E27FC236}">
                <a16:creationId xmlns:a16="http://schemas.microsoft.com/office/drawing/2014/main" id="{B3B8EAB2-B6AA-4EB6-AE6C-B2518232E3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67881" y="4358564"/>
            <a:ext cx="487363" cy="487363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DDB80D4-0DA6-406B-80EE-80F76C270909}"/>
              </a:ext>
            </a:extLst>
          </p:cNvPr>
          <p:cNvSpPr txBox="1"/>
          <p:nvPr/>
        </p:nvSpPr>
        <p:spPr>
          <a:xfrm>
            <a:off x="428118" y="2350784"/>
            <a:ext cx="5058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Sophie </a:t>
            </a:r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asking</a:t>
            </a:r>
            <a:r>
              <a:rPr lang="hr-HR" sz="2800" dirty="0">
                <a:solidFill>
                  <a:srgbClr val="92D050"/>
                </a:solidFill>
              </a:rPr>
              <a:t> for </a:t>
            </a:r>
            <a:r>
              <a:rPr lang="hr-HR" sz="2800" dirty="0" err="1">
                <a:solidFill>
                  <a:srgbClr val="92D050"/>
                </a:solidFill>
              </a:rPr>
              <a:t>help</a:t>
            </a:r>
            <a:r>
              <a:rPr lang="hr-HR" sz="2800" dirty="0">
                <a:solidFill>
                  <a:srgbClr val="92D050"/>
                </a:solidFill>
              </a:rPr>
              <a:t>.</a:t>
            </a:r>
          </a:p>
          <a:p>
            <a:r>
              <a:rPr lang="hr-HR" sz="2800" dirty="0" err="1">
                <a:solidFill>
                  <a:srgbClr val="92D050"/>
                </a:solidFill>
              </a:rPr>
              <a:t>Mum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playing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Space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Invaders</a:t>
            </a:r>
            <a:r>
              <a:rPr lang="hr-HR" sz="2800" dirty="0">
                <a:solidFill>
                  <a:srgbClr val="92D050"/>
                </a:solidFill>
              </a:rPr>
              <a:t>.</a:t>
            </a:r>
            <a:endParaRPr lang="hr-HR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2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9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4655B16C-F7AE-4FF3-A4FB-090300A73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7325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6F750722-7C6E-4C5A-B3A5-907241465FE6}"/>
              </a:ext>
            </a:extLst>
          </p:cNvPr>
          <p:cNvSpPr txBox="1"/>
          <p:nvPr/>
        </p:nvSpPr>
        <p:spPr>
          <a:xfrm>
            <a:off x="5787957" y="321013"/>
            <a:ext cx="593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53.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CD865AB6-4956-4568-90C6-56542FBA4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153133"/>
            <a:ext cx="11696700" cy="27813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D0ECFE1-67A7-4687-BE3B-D6CC70C473BC}"/>
              </a:ext>
            </a:extLst>
          </p:cNvPr>
          <p:cNvSpPr txBox="1"/>
          <p:nvPr/>
        </p:nvSpPr>
        <p:spPr>
          <a:xfrm>
            <a:off x="515566" y="582623"/>
            <a:ext cx="1071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Nadopuni izraze slovima koja nedostaju.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554CEEC-1599-4B86-A0FC-6E42F51758CA}"/>
              </a:ext>
            </a:extLst>
          </p:cNvPr>
          <p:cNvSpPr txBox="1"/>
          <p:nvPr/>
        </p:nvSpPr>
        <p:spPr>
          <a:xfrm>
            <a:off x="2528583" y="2318332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a i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6AC0844-7B14-46EE-8F6A-8D69A4AF0E17}"/>
              </a:ext>
            </a:extLst>
          </p:cNvPr>
          <p:cNvSpPr txBox="1"/>
          <p:nvPr/>
        </p:nvSpPr>
        <p:spPr>
          <a:xfrm>
            <a:off x="3224231" y="1803402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n    i  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BA1D9E7-3FE5-49D9-97AF-FF568683455B}"/>
              </a:ext>
            </a:extLst>
          </p:cNvPr>
          <p:cNvSpPr txBox="1"/>
          <p:nvPr/>
        </p:nvSpPr>
        <p:spPr>
          <a:xfrm>
            <a:off x="2528583" y="2745378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 c     r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4B48FD5-BB20-40EA-AFE0-5FB573CD6783}"/>
              </a:ext>
            </a:extLst>
          </p:cNvPr>
          <p:cNvSpPr txBox="1"/>
          <p:nvPr/>
        </p:nvSpPr>
        <p:spPr>
          <a:xfrm>
            <a:off x="9675757" y="1795112"/>
            <a:ext cx="180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 o     e     o 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5D0699B-CF43-404A-B3F9-DDA3080F4C0E}"/>
              </a:ext>
            </a:extLst>
          </p:cNvPr>
          <p:cNvSpPr txBox="1"/>
          <p:nvPr/>
        </p:nvSpPr>
        <p:spPr>
          <a:xfrm>
            <a:off x="8236063" y="2290793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u    i 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42395C0-DC88-4897-AF35-E41C0F988C02}"/>
              </a:ext>
            </a:extLst>
          </p:cNvPr>
          <p:cNvSpPr txBox="1"/>
          <p:nvPr/>
        </p:nvSpPr>
        <p:spPr>
          <a:xfrm>
            <a:off x="1964986" y="3230211"/>
            <a:ext cx="1702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n  g    i    h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9F3BE71-BCC1-4362-BBE1-9FFFED99E410}"/>
              </a:ext>
            </a:extLst>
          </p:cNvPr>
          <p:cNvSpPr txBox="1"/>
          <p:nvPr/>
        </p:nvSpPr>
        <p:spPr>
          <a:xfrm>
            <a:off x="8650512" y="2745378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 i       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B8250FC-5672-49FB-A987-879F2C4AE9AC}"/>
              </a:ext>
            </a:extLst>
          </p:cNvPr>
          <p:cNvSpPr txBox="1"/>
          <p:nvPr/>
        </p:nvSpPr>
        <p:spPr>
          <a:xfrm>
            <a:off x="8601873" y="3205096"/>
            <a:ext cx="1439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 i       e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917485E5-458C-41AA-9190-5A6685B00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2" y="5072093"/>
            <a:ext cx="10953750" cy="1085850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53B08B98-4D6E-47B4-8E27-F047B07E0843}"/>
              </a:ext>
            </a:extLst>
          </p:cNvPr>
          <p:cNvSpPr txBox="1"/>
          <p:nvPr/>
        </p:nvSpPr>
        <p:spPr>
          <a:xfrm>
            <a:off x="528627" y="4140550"/>
            <a:ext cx="10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Tko izvodi određenu aktivnost? Koristeći izraze iz zadatka 3a napiši nekoliko rečenica o mami (</a:t>
            </a:r>
            <a:r>
              <a:rPr lang="hr-HR" sz="2800" i="1" dirty="0" err="1"/>
              <a:t>Mum</a:t>
            </a:r>
            <a:r>
              <a:rPr lang="hr-HR" sz="2800" i="1" dirty="0"/>
              <a:t>) i Sophie u svoju bilježnicu.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FB713EE-2501-44B7-A6C0-F00EE46045A7}"/>
              </a:ext>
            </a:extLst>
          </p:cNvPr>
          <p:cNvSpPr txBox="1"/>
          <p:nvPr/>
        </p:nvSpPr>
        <p:spPr>
          <a:xfrm>
            <a:off x="515566" y="1932527"/>
            <a:ext cx="113882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Mum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washing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dishes</a:t>
            </a:r>
            <a:r>
              <a:rPr lang="hr-HR" sz="2800" dirty="0"/>
              <a:t>.                   Sophie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chatting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 </a:t>
            </a:r>
            <a:r>
              <a:rPr lang="hr-HR" sz="2800" dirty="0" err="1"/>
              <a:t>her</a:t>
            </a:r>
            <a:r>
              <a:rPr lang="hr-HR" sz="2800" dirty="0"/>
              <a:t> </a:t>
            </a:r>
            <a:r>
              <a:rPr lang="hr-HR" sz="2800" dirty="0" err="1"/>
              <a:t>friends</a:t>
            </a:r>
            <a:r>
              <a:rPr lang="hr-HR" sz="2800" dirty="0"/>
              <a:t>.</a:t>
            </a:r>
          </a:p>
          <a:p>
            <a:r>
              <a:rPr lang="hr-HR" sz="2800" dirty="0" err="1"/>
              <a:t>Mum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writing</a:t>
            </a:r>
            <a:r>
              <a:rPr lang="hr-HR" sz="2800" dirty="0"/>
              <a:t> </a:t>
            </a:r>
            <a:r>
              <a:rPr lang="hr-HR" sz="2800" dirty="0" err="1"/>
              <a:t>an</a:t>
            </a:r>
            <a:r>
              <a:rPr lang="hr-HR" sz="2800" dirty="0"/>
              <a:t> email.			Sophie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 </a:t>
            </a:r>
            <a:r>
              <a:rPr lang="hr-HR" sz="2800" dirty="0" err="1"/>
              <a:t>her</a:t>
            </a:r>
            <a:r>
              <a:rPr lang="hr-HR" sz="2800" dirty="0"/>
              <a:t> </a:t>
            </a:r>
            <a:r>
              <a:rPr lang="hr-HR" sz="2800" dirty="0" err="1"/>
              <a:t>maths</a:t>
            </a:r>
            <a:r>
              <a:rPr lang="hr-HR" sz="2800" dirty="0"/>
              <a:t> </a:t>
            </a:r>
            <a:r>
              <a:rPr lang="hr-HR" sz="2800" dirty="0" err="1"/>
              <a:t>homework</a:t>
            </a:r>
            <a:r>
              <a:rPr lang="hr-HR" sz="2800" dirty="0"/>
              <a:t>.</a:t>
            </a:r>
          </a:p>
          <a:p>
            <a:r>
              <a:rPr lang="hr-HR" sz="2800" dirty="0" err="1"/>
              <a:t>Mum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helping</a:t>
            </a:r>
            <a:r>
              <a:rPr lang="hr-HR" sz="2800" dirty="0"/>
              <a:t> Noah.			Sophie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studying</a:t>
            </a:r>
            <a:r>
              <a:rPr lang="hr-HR" sz="2800" dirty="0"/>
              <a:t> English.</a:t>
            </a:r>
          </a:p>
          <a:p>
            <a:r>
              <a:rPr lang="hr-HR" sz="2800" dirty="0" err="1"/>
              <a:t>Mum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cleaning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kitchen</a:t>
            </a:r>
            <a:r>
              <a:rPr lang="hr-HR" sz="2800" dirty="0"/>
              <a:t>.		Sophie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listening</a:t>
            </a:r>
            <a:r>
              <a:rPr lang="hr-HR" sz="2800" dirty="0"/>
              <a:t> to music.</a:t>
            </a:r>
          </a:p>
        </p:txBody>
      </p:sp>
    </p:spTree>
    <p:extLst>
      <p:ext uri="{BB962C8B-B14F-4D97-AF65-F5344CB8AC3E}">
        <p14:creationId xmlns:p14="http://schemas.microsoft.com/office/powerpoint/2010/main" val="67998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A9B7C6C-F6CB-469A-AEE3-50F65B9DD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66" y="724406"/>
            <a:ext cx="11077575" cy="31718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7ABFFE2-7805-4785-8C35-7CF4FA54B5CD}"/>
              </a:ext>
            </a:extLst>
          </p:cNvPr>
          <p:cNvSpPr txBox="1"/>
          <p:nvPr/>
        </p:nvSpPr>
        <p:spPr>
          <a:xfrm>
            <a:off x="535021" y="87549"/>
            <a:ext cx="10359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Poredaj riječi i napiši pitanje.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EC75B62-118D-4459-9F68-3EF4D5FE335C}"/>
              </a:ext>
            </a:extLst>
          </p:cNvPr>
          <p:cNvSpPr txBox="1"/>
          <p:nvPr/>
        </p:nvSpPr>
        <p:spPr>
          <a:xfrm>
            <a:off x="5953328" y="1828800"/>
            <a:ext cx="48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>
                <a:solidFill>
                  <a:srgbClr val="92D050"/>
                </a:solidFill>
              </a:rPr>
              <a:t>What</a:t>
            </a:r>
            <a:r>
              <a:rPr lang="hr-HR" sz="2800" i="1" dirty="0">
                <a:solidFill>
                  <a:srgbClr val="92D050"/>
                </a:solidFill>
              </a:rPr>
              <a:t> are </a:t>
            </a:r>
            <a:r>
              <a:rPr lang="hr-HR" sz="2800" i="1" dirty="0" err="1">
                <a:solidFill>
                  <a:srgbClr val="92D050"/>
                </a:solidFill>
              </a:rPr>
              <a:t>you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doing</a:t>
            </a:r>
            <a:r>
              <a:rPr lang="hr-HR" sz="2800" i="1" dirty="0">
                <a:solidFill>
                  <a:srgbClr val="92D050"/>
                </a:solidFill>
              </a:rPr>
              <a:t> at </a:t>
            </a:r>
            <a:r>
              <a:rPr lang="hr-HR" sz="2800" i="1" dirty="0" err="1">
                <a:solidFill>
                  <a:srgbClr val="92D050"/>
                </a:solidFill>
              </a:rPr>
              <a:t>the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mall</a:t>
            </a:r>
            <a:r>
              <a:rPr lang="hr-HR" sz="2800" i="1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BFFBEDF-2BCF-4DFA-A483-5BD313B33593}"/>
              </a:ext>
            </a:extLst>
          </p:cNvPr>
          <p:cNvSpPr txBox="1"/>
          <p:nvPr/>
        </p:nvSpPr>
        <p:spPr>
          <a:xfrm>
            <a:off x="5800928" y="2310318"/>
            <a:ext cx="48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>
                <a:solidFill>
                  <a:srgbClr val="92D050"/>
                </a:solidFill>
              </a:rPr>
              <a:t>Why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is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the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zoo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keeper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shouting</a:t>
            </a:r>
            <a:r>
              <a:rPr lang="hr-HR" sz="2800" i="1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EDF33C0-E51C-4089-8FFE-E506380CA7C7}"/>
              </a:ext>
            </a:extLst>
          </p:cNvPr>
          <p:cNvSpPr txBox="1"/>
          <p:nvPr/>
        </p:nvSpPr>
        <p:spPr>
          <a:xfrm>
            <a:off x="6446196" y="2791836"/>
            <a:ext cx="54512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>
                <a:solidFill>
                  <a:srgbClr val="92D050"/>
                </a:solidFill>
              </a:rPr>
              <a:t>Where</a:t>
            </a:r>
            <a:r>
              <a:rPr lang="hr-HR" sz="2600" i="1" dirty="0">
                <a:solidFill>
                  <a:srgbClr val="92D050"/>
                </a:solidFill>
              </a:rPr>
              <a:t> are </a:t>
            </a:r>
            <a:r>
              <a:rPr lang="hr-HR" sz="2600" i="1" dirty="0" err="1">
                <a:solidFill>
                  <a:srgbClr val="92D050"/>
                </a:solidFill>
              </a:rPr>
              <a:t>the</a:t>
            </a:r>
            <a:r>
              <a:rPr lang="hr-HR" sz="2600" i="1" dirty="0">
                <a:solidFill>
                  <a:srgbClr val="92D050"/>
                </a:solidFill>
              </a:rPr>
              <a:t> </a:t>
            </a:r>
            <a:r>
              <a:rPr lang="hr-HR" sz="2600" i="1" dirty="0" err="1">
                <a:solidFill>
                  <a:srgbClr val="92D050"/>
                </a:solidFill>
              </a:rPr>
              <a:t>tourists</a:t>
            </a:r>
            <a:r>
              <a:rPr lang="hr-HR" sz="2600" i="1" dirty="0">
                <a:solidFill>
                  <a:srgbClr val="92D050"/>
                </a:solidFill>
              </a:rPr>
              <a:t> </a:t>
            </a:r>
            <a:r>
              <a:rPr lang="hr-HR" sz="2600" i="1" dirty="0" err="1">
                <a:solidFill>
                  <a:srgbClr val="92D050"/>
                </a:solidFill>
              </a:rPr>
              <a:t>staying</a:t>
            </a:r>
            <a:r>
              <a:rPr lang="hr-HR" sz="2600" i="1" dirty="0">
                <a:solidFill>
                  <a:srgbClr val="92D050"/>
                </a:solidFill>
              </a:rPr>
              <a:t> </a:t>
            </a:r>
            <a:r>
              <a:rPr lang="hr-HR" sz="2600" i="1" dirty="0" err="1">
                <a:solidFill>
                  <a:srgbClr val="92D050"/>
                </a:solidFill>
              </a:rPr>
              <a:t>tonight</a:t>
            </a:r>
            <a:r>
              <a:rPr lang="hr-HR" sz="2600" i="1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4DAE8FF-A477-4D40-8BF4-1DCC4706CB9D}"/>
              </a:ext>
            </a:extLst>
          </p:cNvPr>
          <p:cNvSpPr txBox="1"/>
          <p:nvPr/>
        </p:nvSpPr>
        <p:spPr>
          <a:xfrm>
            <a:off x="6096000" y="3208370"/>
            <a:ext cx="5276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err="1">
                <a:solidFill>
                  <a:srgbClr val="92D050"/>
                </a:solidFill>
              </a:rPr>
              <a:t>Why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is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she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standing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in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the</a:t>
            </a:r>
            <a:r>
              <a:rPr lang="hr-HR" sz="2800" i="1" dirty="0">
                <a:solidFill>
                  <a:srgbClr val="92D050"/>
                </a:solidFill>
              </a:rPr>
              <a:t> </a:t>
            </a:r>
            <a:r>
              <a:rPr lang="hr-HR" sz="2800" i="1" dirty="0" err="1">
                <a:solidFill>
                  <a:srgbClr val="92D050"/>
                </a:solidFill>
              </a:rPr>
              <a:t>street</a:t>
            </a:r>
            <a:r>
              <a:rPr lang="hr-HR" sz="2800" i="1" dirty="0">
                <a:solidFill>
                  <a:srgbClr val="92D050"/>
                </a:solidFill>
              </a:rPr>
              <a:t>?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1006885F-98DB-45DA-A997-1F8152049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21" y="4572621"/>
            <a:ext cx="10725150" cy="2019300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48ED8DA6-D7AC-4269-847C-200382A4D5DB}"/>
              </a:ext>
            </a:extLst>
          </p:cNvPr>
          <p:cNvSpPr txBox="1"/>
          <p:nvPr/>
        </p:nvSpPr>
        <p:spPr>
          <a:xfrm>
            <a:off x="457200" y="4009868"/>
            <a:ext cx="9688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Poveži pitanja iz zadatka 4a s odgovorima.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8F67275-AA4A-497E-9BA7-3EB37A977A52}"/>
              </a:ext>
            </a:extLst>
          </p:cNvPr>
          <p:cNvSpPr txBox="1"/>
          <p:nvPr/>
        </p:nvSpPr>
        <p:spPr>
          <a:xfrm>
            <a:off x="4902740" y="5204298"/>
            <a:ext cx="525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2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06573EB-5E0B-478C-8262-0D423837562D}"/>
              </a:ext>
            </a:extLst>
          </p:cNvPr>
          <p:cNvSpPr txBox="1"/>
          <p:nvPr/>
        </p:nvSpPr>
        <p:spPr>
          <a:xfrm>
            <a:off x="4902740" y="5657841"/>
            <a:ext cx="525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4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CF1998F-B404-4164-A644-F8AF1FA81CB8}"/>
              </a:ext>
            </a:extLst>
          </p:cNvPr>
          <p:cNvSpPr txBox="1"/>
          <p:nvPr/>
        </p:nvSpPr>
        <p:spPr>
          <a:xfrm>
            <a:off x="5155659" y="6068701"/>
            <a:ext cx="525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5</a:t>
            </a:r>
            <a:endParaRPr lang="hr-HR" b="1" dirty="0">
              <a:solidFill>
                <a:srgbClr val="92D050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A071C9B-2890-4765-B1F8-B17990BDF024}"/>
              </a:ext>
            </a:extLst>
          </p:cNvPr>
          <p:cNvSpPr txBox="1"/>
          <p:nvPr/>
        </p:nvSpPr>
        <p:spPr>
          <a:xfrm>
            <a:off x="8071727" y="5989913"/>
            <a:ext cx="525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92D050"/>
                </a:solidFill>
              </a:rPr>
              <a:t>3</a:t>
            </a:r>
            <a:endParaRPr lang="hr-HR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5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E0C8DFE-06D4-46EF-8E63-4CEF16638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27" y="1123240"/>
            <a:ext cx="10125075" cy="50006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5179150-734E-4F68-80C0-226B6AB72B76}"/>
              </a:ext>
            </a:extLst>
          </p:cNvPr>
          <p:cNvSpPr txBox="1"/>
          <p:nvPr/>
        </p:nvSpPr>
        <p:spPr>
          <a:xfrm>
            <a:off x="778212" y="602078"/>
            <a:ext cx="9902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Nadopuni pitanja.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746920A-A93D-4694-8404-B53E26F6134D}"/>
              </a:ext>
            </a:extLst>
          </p:cNvPr>
          <p:cNvSpPr txBox="1"/>
          <p:nvPr/>
        </p:nvSpPr>
        <p:spPr>
          <a:xfrm>
            <a:off x="2091447" y="2976664"/>
            <a:ext cx="34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Mr</a:t>
            </a:r>
            <a:r>
              <a:rPr lang="hr-HR" sz="2800" dirty="0">
                <a:solidFill>
                  <a:srgbClr val="92D050"/>
                </a:solidFill>
              </a:rPr>
              <a:t> Davies </a:t>
            </a:r>
            <a:r>
              <a:rPr lang="hr-HR" sz="2800" dirty="0" err="1">
                <a:solidFill>
                  <a:srgbClr val="92D050"/>
                </a:solidFill>
              </a:rPr>
              <a:t>riding</a:t>
            </a:r>
            <a:r>
              <a:rPr lang="hr-HR" sz="2800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9D9F29C-30DE-409C-A2A0-E66E412824C8}"/>
              </a:ext>
            </a:extLst>
          </p:cNvPr>
          <p:cNvSpPr txBox="1"/>
          <p:nvPr/>
        </p:nvSpPr>
        <p:spPr>
          <a:xfrm>
            <a:off x="2091447" y="3759436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helping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out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in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an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animal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shelter</a:t>
            </a:r>
            <a:r>
              <a:rPr lang="hr-HR" sz="2800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CE0777D-47B6-4FB6-BBE7-D52BB13D0133}"/>
              </a:ext>
            </a:extLst>
          </p:cNvPr>
          <p:cNvSpPr txBox="1"/>
          <p:nvPr/>
        </p:nvSpPr>
        <p:spPr>
          <a:xfrm>
            <a:off x="2091447" y="4680040"/>
            <a:ext cx="446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>
                <a:solidFill>
                  <a:srgbClr val="92D050"/>
                </a:solidFill>
              </a:rPr>
              <a:t>is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Molly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crying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in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her</a:t>
            </a:r>
            <a:r>
              <a:rPr lang="hr-HR" sz="2800" dirty="0">
                <a:solidFill>
                  <a:srgbClr val="92D050"/>
                </a:solidFill>
              </a:rPr>
              <a:t> room?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4D6E32E-9408-4425-955B-2D59B00D03E3}"/>
              </a:ext>
            </a:extLst>
          </p:cNvPr>
          <p:cNvSpPr txBox="1"/>
          <p:nvPr/>
        </p:nvSpPr>
        <p:spPr>
          <a:xfrm>
            <a:off x="2120528" y="5534485"/>
            <a:ext cx="5146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92D050"/>
                </a:solidFill>
              </a:rPr>
              <a:t>are </a:t>
            </a:r>
            <a:r>
              <a:rPr lang="hr-HR" sz="2800" dirty="0" err="1">
                <a:solidFill>
                  <a:srgbClr val="92D050"/>
                </a:solidFill>
              </a:rPr>
              <a:t>the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Rileys</a:t>
            </a:r>
            <a:r>
              <a:rPr lang="hr-HR" sz="2800" dirty="0">
                <a:solidFill>
                  <a:srgbClr val="92D050"/>
                </a:solidFill>
              </a:rPr>
              <a:t> </a:t>
            </a:r>
            <a:r>
              <a:rPr lang="hr-HR" sz="2800" dirty="0" err="1">
                <a:solidFill>
                  <a:srgbClr val="92D050"/>
                </a:solidFill>
              </a:rPr>
              <a:t>going</a:t>
            </a:r>
            <a:r>
              <a:rPr lang="hr-HR" sz="2800" dirty="0">
                <a:solidFill>
                  <a:srgbClr val="92D050"/>
                </a:solidFill>
              </a:rPr>
              <a:t> on a </a:t>
            </a:r>
            <a:r>
              <a:rPr lang="hr-HR" sz="2800" dirty="0" err="1">
                <a:solidFill>
                  <a:srgbClr val="92D050"/>
                </a:solidFill>
              </a:rPr>
              <a:t>holiday</a:t>
            </a:r>
            <a:r>
              <a:rPr lang="hr-HR" sz="2800" dirty="0">
                <a:solidFill>
                  <a:srgbClr val="92D05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6658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7A8083C4-5594-4488-AE23-0E4CDE0C48F2}"/>
              </a:ext>
            </a:extLst>
          </p:cNvPr>
          <p:cNvSpPr txBox="1"/>
          <p:nvPr/>
        </p:nvSpPr>
        <p:spPr>
          <a:xfrm>
            <a:off x="382267" y="1752795"/>
            <a:ext cx="10262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/>
              <a:t>Let’s</a:t>
            </a:r>
            <a:r>
              <a:rPr lang="hr-HR" sz="2800" dirty="0"/>
              <a:t> </a:t>
            </a:r>
            <a:r>
              <a:rPr lang="hr-HR" sz="2800" dirty="0" err="1"/>
              <a:t>practise</a:t>
            </a:r>
            <a:r>
              <a:rPr lang="hr-HR" sz="2800" dirty="0"/>
              <a:t>!</a:t>
            </a:r>
          </a:p>
          <a:p>
            <a:pPr algn="ctr"/>
            <a:endParaRPr lang="hr-HR" sz="2800" dirty="0"/>
          </a:p>
          <a:p>
            <a:pPr algn="ctr"/>
            <a:r>
              <a:rPr lang="hr-HR" sz="2800" dirty="0" err="1"/>
              <a:t>Click</a:t>
            </a:r>
            <a:r>
              <a:rPr lang="hr-HR" sz="2800" dirty="0"/>
              <a:t> on </a:t>
            </a:r>
            <a:r>
              <a:rPr lang="hr-HR" sz="2800" dirty="0" err="1"/>
              <a:t>the</a:t>
            </a:r>
            <a:r>
              <a:rPr lang="hr-HR" sz="2800" dirty="0"/>
              <a:t> link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complete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tasks</a:t>
            </a:r>
            <a:r>
              <a:rPr lang="hr-HR" sz="2800" dirty="0"/>
              <a:t>.</a:t>
            </a:r>
          </a:p>
          <a:p>
            <a:pPr algn="ctr"/>
            <a:r>
              <a:rPr lang="hr-HR" sz="2800" i="1" dirty="0"/>
              <a:t>Otvori sljedeću poveznicu i riješi zadatke</a:t>
            </a:r>
            <a:r>
              <a:rPr lang="hr-HR" sz="2400" i="1" dirty="0"/>
              <a:t>.</a:t>
            </a:r>
            <a:r>
              <a:rPr lang="hr-HR" sz="2400" dirty="0"/>
              <a:t>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14E8B61D-DEDF-4245-90C1-45B1D20A3D9C}"/>
              </a:ext>
            </a:extLst>
          </p:cNvPr>
          <p:cNvSpPr txBox="1"/>
          <p:nvPr/>
        </p:nvSpPr>
        <p:spPr>
          <a:xfrm>
            <a:off x="2466418" y="3799790"/>
            <a:ext cx="60943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 dirty="0">
                <a:hlinkClick r:id="rId2"/>
              </a:rPr>
              <a:t>https://reviewgamezone.com/game.php?id=23218</a:t>
            </a:r>
            <a:r>
              <a:rPr lang="hr-H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091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 dirty="0">
                <a:hlinkClick r:id="rId2"/>
              </a:rPr>
              <a:t>https://www.e-sfera.hr/dodatni-digitalni-sadrzaji/b0be3b2e-c7fc-4dbd-a517-b4839109dc8d/</a:t>
            </a:r>
            <a:r>
              <a:rPr lang="hr-HR" sz="2400" b="1" dirty="0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b="1" dirty="0" err="1"/>
              <a:t>People</a:t>
            </a:r>
            <a:r>
              <a:rPr lang="hr-HR" sz="2400" b="1" dirty="0"/>
              <a:t> </a:t>
            </a:r>
            <a:r>
              <a:rPr lang="hr-HR" sz="2400" b="1" dirty="0" err="1"/>
              <a:t>in</a:t>
            </a:r>
            <a:r>
              <a:rPr lang="hr-HR" sz="2400" b="1" dirty="0"/>
              <a:t> </a:t>
            </a:r>
            <a:r>
              <a:rPr lang="hr-HR" sz="2400" b="1" dirty="0" err="1"/>
              <a:t>my</a:t>
            </a:r>
            <a:r>
              <a:rPr lang="hr-HR" sz="2400" b="1" dirty="0"/>
              <a:t> home</a:t>
            </a:r>
          </a:p>
          <a:p>
            <a:pPr algn="ctr"/>
            <a:br>
              <a:rPr lang="hr-HR" sz="2400" b="1" dirty="0"/>
            </a:br>
            <a:r>
              <a:rPr lang="hr-HR" sz="2400" i="1" dirty="0"/>
              <a:t>Pročitaj tekst i odgovori na pitanja ispod teksta.</a:t>
            </a:r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 dirty="0">
                <a:hlinkClick r:id="rId2"/>
              </a:rPr>
              <a:t>https://www.e-sfera.hr/dodatni-digitalni-sadrzaji/b0be3b2e-c7fc-4dbd-a517-b4839109dc8d/</a:t>
            </a:r>
            <a:r>
              <a:rPr lang="hr-HR" sz="2400" b="1" dirty="0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dirty="0"/>
              <a:t>Nadopuni rečenice ponuđenim riječima.</a:t>
            </a:r>
          </a:p>
          <a:p>
            <a:pPr algn="ctr"/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9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5D127D5-6245-42D9-B9D0-AEBC11CA2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42414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CD920BCA-C2AB-488C-821A-4B23F38BD811}"/>
              </a:ext>
            </a:extLst>
          </p:cNvPr>
          <p:cNvSpPr txBox="1"/>
          <p:nvPr/>
        </p:nvSpPr>
        <p:spPr>
          <a:xfrm>
            <a:off x="5554494" y="398834"/>
            <a:ext cx="601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78.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B3685418-E8A7-4637-8511-9C5B2E52C46C}"/>
              </a:ext>
            </a:extLst>
          </p:cNvPr>
          <p:cNvSpPr txBox="1"/>
          <p:nvPr/>
        </p:nvSpPr>
        <p:spPr>
          <a:xfrm>
            <a:off x="5252937" y="1128409"/>
            <a:ext cx="69260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photos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answer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.</a:t>
            </a:r>
          </a:p>
          <a:p>
            <a:r>
              <a:rPr lang="hr-HR" sz="2800" i="1" dirty="0"/>
              <a:t>Pogledaj fotografije i odgovori na pitanja.</a:t>
            </a:r>
          </a:p>
          <a:p>
            <a:endParaRPr lang="hr-HR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see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photos</a:t>
            </a:r>
            <a:r>
              <a:rPr lang="hr-HR" sz="2800" dirty="0"/>
              <a:t>?</a:t>
            </a:r>
          </a:p>
          <a:p>
            <a:r>
              <a:rPr lang="hr-HR" sz="2800" dirty="0"/>
              <a:t>      </a:t>
            </a:r>
            <a:r>
              <a:rPr lang="hr-HR" sz="2800" i="1" dirty="0"/>
              <a:t>Što možeš vidjeti na fotografijama?</a:t>
            </a:r>
          </a:p>
          <a:p>
            <a:endParaRPr lang="hr-HR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people</a:t>
            </a:r>
            <a:r>
              <a:rPr lang="hr-HR" sz="2800" dirty="0"/>
              <a:t> </a:t>
            </a:r>
            <a:r>
              <a:rPr lang="hr-HR" sz="2800" dirty="0" err="1"/>
              <a:t>wearing</a:t>
            </a:r>
            <a:r>
              <a:rPr lang="hr-HR" sz="2800" dirty="0"/>
              <a:t>?</a:t>
            </a:r>
          </a:p>
          <a:p>
            <a:r>
              <a:rPr lang="hr-HR" sz="2800" dirty="0"/>
              <a:t>       </a:t>
            </a:r>
            <a:r>
              <a:rPr lang="hr-HR" sz="2800" i="1" dirty="0"/>
              <a:t>Kako su ljudi odjeveni?</a:t>
            </a:r>
          </a:p>
          <a:p>
            <a:endParaRPr lang="hr-HR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they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</a:t>
            </a:r>
          </a:p>
          <a:p>
            <a:r>
              <a:rPr lang="hr-HR" sz="2800" i="1" dirty="0"/>
              <a:t>      Što oni rade?</a:t>
            </a:r>
          </a:p>
        </p:txBody>
      </p:sp>
    </p:spTree>
    <p:extLst>
      <p:ext uri="{BB962C8B-B14F-4D97-AF65-F5344CB8AC3E}">
        <p14:creationId xmlns:p14="http://schemas.microsoft.com/office/powerpoint/2010/main" val="267563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5D127D5-6245-42D9-B9D0-AEBC11CA2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42414" cy="6858000"/>
          </a:xfrm>
          <a:prstGeom prst="rect">
            <a:avLst/>
          </a:prstGeom>
        </p:spPr>
      </p:pic>
      <p:sp>
        <p:nvSpPr>
          <p:cNvPr id="2" name="TekstniOkvir 1">
            <a:extLst>
              <a:ext uri="{FF2B5EF4-FFF2-40B4-BE49-F238E27FC236}">
                <a16:creationId xmlns:a16="http://schemas.microsoft.com/office/drawing/2014/main" id="{9524A95F-2A4A-49EC-80C0-1E215A0BB2E9}"/>
              </a:ext>
            </a:extLst>
          </p:cNvPr>
          <p:cNvSpPr txBox="1"/>
          <p:nvPr/>
        </p:nvSpPr>
        <p:spPr>
          <a:xfrm>
            <a:off x="5749047" y="593387"/>
            <a:ext cx="57879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Read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texts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match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texts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photos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Pročitaj tekstove i poveži ih s odgovarajućim fotografijama.</a:t>
            </a:r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44E19ADA-D80B-4B05-AD73-137A5D97C6B7}"/>
              </a:ext>
            </a:extLst>
          </p:cNvPr>
          <p:cNvSpPr txBox="1"/>
          <p:nvPr/>
        </p:nvSpPr>
        <p:spPr>
          <a:xfrm>
            <a:off x="4396902" y="3268493"/>
            <a:ext cx="29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2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BBE4024-BB5F-492C-9B7F-9CA7D3E32A6D}"/>
              </a:ext>
            </a:extLst>
          </p:cNvPr>
          <p:cNvSpPr txBox="1"/>
          <p:nvPr/>
        </p:nvSpPr>
        <p:spPr>
          <a:xfrm>
            <a:off x="3508441" y="4354748"/>
            <a:ext cx="29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3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FA231CA-9A91-4FB3-A3B6-184B9D710141}"/>
              </a:ext>
            </a:extLst>
          </p:cNvPr>
          <p:cNvSpPr txBox="1"/>
          <p:nvPr/>
        </p:nvSpPr>
        <p:spPr>
          <a:xfrm>
            <a:off x="629055" y="4889769"/>
            <a:ext cx="29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4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52BD3C8-B43B-4F2F-9EFA-4D9A78FA977C}"/>
              </a:ext>
            </a:extLst>
          </p:cNvPr>
          <p:cNvSpPr txBox="1"/>
          <p:nvPr/>
        </p:nvSpPr>
        <p:spPr>
          <a:xfrm>
            <a:off x="1504544" y="955754"/>
            <a:ext cx="29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5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A9F4ADE-4DC5-4E1F-B6E2-BB4F9E28A22F}"/>
              </a:ext>
            </a:extLst>
          </p:cNvPr>
          <p:cNvSpPr txBox="1"/>
          <p:nvPr/>
        </p:nvSpPr>
        <p:spPr>
          <a:xfrm>
            <a:off x="4486883" y="1578272"/>
            <a:ext cx="403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 6</a:t>
            </a:r>
            <a:endParaRPr lang="hr-H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2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lika 10">
            <a:extLst>
              <a:ext uri="{FF2B5EF4-FFF2-40B4-BE49-F238E27FC236}">
                <a16:creationId xmlns:a16="http://schemas.microsoft.com/office/drawing/2014/main" id="{D9E35B4F-84F7-4240-B9C2-EDE1A4FDE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917" y="581849"/>
            <a:ext cx="6192440" cy="2474464"/>
          </a:xfrm>
          <a:prstGeom prst="rect">
            <a:avLst/>
          </a:prstGeom>
        </p:spPr>
      </p:pic>
      <p:cxnSp>
        <p:nvCxnSpPr>
          <p:cNvPr id="15" name="Ravni poveznik 14">
            <a:extLst>
              <a:ext uri="{FF2B5EF4-FFF2-40B4-BE49-F238E27FC236}">
                <a16:creationId xmlns:a16="http://schemas.microsoft.com/office/drawing/2014/main" id="{45501396-FCB5-47C0-8A2B-7A83781E34EE}"/>
              </a:ext>
            </a:extLst>
          </p:cNvPr>
          <p:cNvCxnSpPr>
            <a:cxnSpLocks/>
          </p:cNvCxnSpPr>
          <p:nvPr/>
        </p:nvCxnSpPr>
        <p:spPr>
          <a:xfrm>
            <a:off x="4890581" y="1578272"/>
            <a:ext cx="31179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vni poveznik 15">
            <a:extLst>
              <a:ext uri="{FF2B5EF4-FFF2-40B4-BE49-F238E27FC236}">
                <a16:creationId xmlns:a16="http://schemas.microsoft.com/office/drawing/2014/main" id="{09856B50-0EF5-4E43-9BC8-59D167B048A0}"/>
              </a:ext>
            </a:extLst>
          </p:cNvPr>
          <p:cNvCxnSpPr>
            <a:cxnSpLocks/>
          </p:cNvCxnSpPr>
          <p:nvPr/>
        </p:nvCxnSpPr>
        <p:spPr>
          <a:xfrm>
            <a:off x="2785068" y="1993770"/>
            <a:ext cx="8692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3C75F30-1FE6-4DB3-AAB2-2A68DE84E741}"/>
              </a:ext>
            </a:extLst>
          </p:cNvPr>
          <p:cNvSpPr txBox="1"/>
          <p:nvPr/>
        </p:nvSpPr>
        <p:spPr>
          <a:xfrm>
            <a:off x="889270" y="2993632"/>
            <a:ext cx="106713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Read </a:t>
            </a:r>
            <a:r>
              <a:rPr lang="hr-HR" sz="2800" dirty="0" err="1"/>
              <a:t>the</a:t>
            </a:r>
            <a:r>
              <a:rPr lang="hr-HR" sz="2800" dirty="0"/>
              <a:t> sentence </a:t>
            </a:r>
            <a:r>
              <a:rPr lang="hr-HR" sz="2800" dirty="0" err="1"/>
              <a:t>that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underlined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red. </a:t>
            </a:r>
          </a:p>
          <a:p>
            <a:r>
              <a:rPr lang="hr-HR" sz="2800" i="1" dirty="0"/>
              <a:t>Pročitaj rečenicu podcrtanu crvenom bojom.</a:t>
            </a:r>
          </a:p>
          <a:p>
            <a:endParaRPr lang="hr-HR" sz="2800" i="1" dirty="0"/>
          </a:p>
          <a:p>
            <a:r>
              <a:rPr lang="hr-HR" sz="2800" dirty="0" err="1"/>
              <a:t>When</a:t>
            </a:r>
            <a:r>
              <a:rPr lang="hr-HR" sz="2800" dirty="0"/>
              <a:t> </a:t>
            </a:r>
            <a:r>
              <a:rPr lang="hr-HR" sz="2800" dirty="0" err="1"/>
              <a:t>is</a:t>
            </a:r>
            <a:r>
              <a:rPr lang="hr-HR" sz="2800" dirty="0"/>
              <a:t> he </a:t>
            </a:r>
            <a:r>
              <a:rPr lang="hr-HR" sz="2800" dirty="0" err="1"/>
              <a:t>playing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guitar</a:t>
            </a:r>
            <a:r>
              <a:rPr lang="hr-HR" sz="2800" dirty="0"/>
              <a:t>? </a:t>
            </a:r>
            <a:r>
              <a:rPr lang="hr-HR" sz="2800" dirty="0" err="1"/>
              <a:t>Every</a:t>
            </a:r>
            <a:r>
              <a:rPr lang="hr-HR" sz="2800" dirty="0"/>
              <a:t> </a:t>
            </a:r>
            <a:r>
              <a:rPr lang="hr-HR" sz="2800" dirty="0" err="1"/>
              <a:t>day</a:t>
            </a:r>
            <a:r>
              <a:rPr lang="hr-HR" sz="2800" dirty="0"/>
              <a:t>, </a:t>
            </a:r>
            <a:r>
              <a:rPr lang="hr-HR" sz="2800" dirty="0" err="1"/>
              <a:t>every</a:t>
            </a:r>
            <a:r>
              <a:rPr lang="hr-HR" sz="2800" dirty="0"/>
              <a:t> </a:t>
            </a:r>
            <a:r>
              <a:rPr lang="hr-HR" sz="2800" dirty="0" err="1"/>
              <a:t>week</a:t>
            </a:r>
            <a:r>
              <a:rPr lang="hr-HR" sz="2800" dirty="0"/>
              <a:t> </a:t>
            </a:r>
            <a:r>
              <a:rPr lang="hr-HR" sz="2800" dirty="0" err="1"/>
              <a:t>or</a:t>
            </a:r>
            <a:r>
              <a:rPr lang="hr-HR" sz="2800" dirty="0"/>
              <a:t> </a:t>
            </a:r>
            <a:r>
              <a:rPr lang="hr-HR" sz="2800" dirty="0" err="1"/>
              <a:t>now</a:t>
            </a:r>
            <a:r>
              <a:rPr lang="hr-HR" sz="2800" dirty="0"/>
              <a:t>?</a:t>
            </a:r>
          </a:p>
          <a:p>
            <a:r>
              <a:rPr lang="hr-HR" sz="2800" i="1" dirty="0"/>
              <a:t>Kad on svira gitaru? Svaki dan, svaki tjedan ili sada?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8D074FA3-1410-4141-8F95-09725FA1BEEF}"/>
              </a:ext>
            </a:extLst>
          </p:cNvPr>
          <p:cNvSpPr txBox="1"/>
          <p:nvPr/>
        </p:nvSpPr>
        <p:spPr>
          <a:xfrm>
            <a:off x="10138787" y="4585580"/>
            <a:ext cx="1587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rgbClr val="FF0000"/>
                </a:solidFill>
              </a:rPr>
              <a:t>Now</a:t>
            </a:r>
            <a:r>
              <a:rPr lang="hr-HR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AD2774B-36AE-4C17-99D2-049C545209AE}"/>
              </a:ext>
            </a:extLst>
          </p:cNvPr>
          <p:cNvSpPr txBox="1"/>
          <p:nvPr/>
        </p:nvSpPr>
        <p:spPr>
          <a:xfrm>
            <a:off x="920885" y="5476352"/>
            <a:ext cx="57009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Underline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verb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this</a:t>
            </a:r>
            <a:r>
              <a:rPr lang="hr-HR" sz="2800" dirty="0"/>
              <a:t> sentence. </a:t>
            </a:r>
            <a:br>
              <a:rPr lang="hr-HR" sz="2800" dirty="0"/>
            </a:br>
            <a:r>
              <a:rPr lang="hr-HR" sz="2800" i="1" dirty="0"/>
              <a:t>Podcrtaj glagol u toj rečenici.</a:t>
            </a:r>
            <a:endParaRPr lang="hr-HR" sz="2800" dirty="0"/>
          </a:p>
        </p:txBody>
      </p:sp>
      <p:cxnSp>
        <p:nvCxnSpPr>
          <p:cNvPr id="27" name="Ravni poveznik 26">
            <a:extLst>
              <a:ext uri="{FF2B5EF4-FFF2-40B4-BE49-F238E27FC236}">
                <a16:creationId xmlns:a16="http://schemas.microsoft.com/office/drawing/2014/main" id="{C0A34CE5-9D0A-4BC4-B184-445AD2D49879}"/>
              </a:ext>
            </a:extLst>
          </p:cNvPr>
          <p:cNvCxnSpPr/>
          <p:nvPr/>
        </p:nvCxnSpPr>
        <p:spPr>
          <a:xfrm>
            <a:off x="6199833" y="1617599"/>
            <a:ext cx="1376624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87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87E7E34-FF59-432F-8592-91E0B49213F0}"/>
              </a:ext>
            </a:extLst>
          </p:cNvPr>
          <p:cNvSpPr txBox="1"/>
          <p:nvPr/>
        </p:nvSpPr>
        <p:spPr>
          <a:xfrm>
            <a:off x="1085222" y="693336"/>
            <a:ext cx="9666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err="1"/>
              <a:t>Look</a:t>
            </a:r>
            <a:r>
              <a:rPr lang="hr-HR" sz="2800" dirty="0"/>
              <a:t>, he  </a:t>
            </a:r>
            <a:r>
              <a:rPr lang="hr-HR" sz="2800" b="1" dirty="0" err="1">
                <a:solidFill>
                  <a:srgbClr val="92D050"/>
                </a:solidFill>
              </a:rPr>
              <a:t>is</a:t>
            </a:r>
            <a:r>
              <a:rPr lang="hr-HR" sz="2800" b="1" dirty="0">
                <a:solidFill>
                  <a:srgbClr val="92D050"/>
                </a:solidFill>
              </a:rPr>
              <a:t> </a:t>
            </a:r>
            <a:r>
              <a:rPr lang="hr-HR" sz="2800" dirty="0"/>
              <a:t>  </a:t>
            </a:r>
            <a:r>
              <a:rPr lang="hr-HR" sz="2800" dirty="0" err="1"/>
              <a:t>play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 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guitar</a:t>
            </a:r>
            <a:r>
              <a:rPr lang="hr-HR" sz="2800" dirty="0"/>
              <a:t>.</a:t>
            </a:r>
          </a:p>
        </p:txBody>
      </p:sp>
      <p:cxnSp>
        <p:nvCxnSpPr>
          <p:cNvPr id="7" name="Ravni poveznik sa strelicom 6">
            <a:extLst>
              <a:ext uri="{FF2B5EF4-FFF2-40B4-BE49-F238E27FC236}">
                <a16:creationId xmlns:a16="http://schemas.microsoft.com/office/drawing/2014/main" id="{7BB47264-C93D-4A77-949C-8987D7233ADE}"/>
              </a:ext>
            </a:extLst>
          </p:cNvPr>
          <p:cNvCxnSpPr/>
          <p:nvPr/>
        </p:nvCxnSpPr>
        <p:spPr>
          <a:xfrm>
            <a:off x="5235191" y="1135464"/>
            <a:ext cx="0" cy="783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kstniOkvir 7">
            <a:extLst>
              <a:ext uri="{FF2B5EF4-FFF2-40B4-BE49-F238E27FC236}">
                <a16:creationId xmlns:a16="http://schemas.microsoft.com/office/drawing/2014/main" id="{F3F7E326-8244-4097-8B8B-FC9A9FB93E90}"/>
              </a:ext>
            </a:extLst>
          </p:cNvPr>
          <p:cNvSpPr txBox="1"/>
          <p:nvPr/>
        </p:nvSpPr>
        <p:spPr>
          <a:xfrm>
            <a:off x="3285811" y="2351314"/>
            <a:ext cx="247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pomoćni glagol</a:t>
            </a:r>
          </a:p>
        </p:txBody>
      </p:sp>
      <p:cxnSp>
        <p:nvCxnSpPr>
          <p:cNvPr id="9" name="Ravni poveznik sa strelicom 8">
            <a:extLst>
              <a:ext uri="{FF2B5EF4-FFF2-40B4-BE49-F238E27FC236}">
                <a16:creationId xmlns:a16="http://schemas.microsoft.com/office/drawing/2014/main" id="{06CE9BBD-64B3-4E17-B157-0AEB73A24B16}"/>
              </a:ext>
            </a:extLst>
          </p:cNvPr>
          <p:cNvCxnSpPr>
            <a:cxnSpLocks/>
          </p:cNvCxnSpPr>
          <p:nvPr/>
        </p:nvCxnSpPr>
        <p:spPr>
          <a:xfrm>
            <a:off x="6096000" y="1135464"/>
            <a:ext cx="0" cy="783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18A8A1C-7A0B-4533-9D5C-28946F4E6434}"/>
              </a:ext>
            </a:extLst>
          </p:cNvPr>
          <p:cNvSpPr txBox="1"/>
          <p:nvPr/>
        </p:nvSpPr>
        <p:spPr>
          <a:xfrm>
            <a:off x="5757704" y="2331217"/>
            <a:ext cx="4009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glagol + </a:t>
            </a:r>
            <a:r>
              <a:rPr lang="hr-HR" sz="2800" dirty="0">
                <a:solidFill>
                  <a:srgbClr val="92D050"/>
                </a:solidFill>
              </a:rPr>
              <a:t>-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>
                <a:solidFill>
                  <a:srgbClr val="92D050"/>
                </a:solidFill>
              </a:rPr>
              <a:t>  </a:t>
            </a:r>
            <a:r>
              <a:rPr lang="hr-HR" sz="2800" dirty="0"/>
              <a:t>(</a:t>
            </a:r>
            <a:r>
              <a:rPr lang="hr-HR" sz="2800" dirty="0" err="1"/>
              <a:t>play</a:t>
            </a:r>
            <a:r>
              <a:rPr lang="hr-HR" sz="2800" dirty="0"/>
              <a:t> + </a:t>
            </a:r>
            <a:r>
              <a:rPr lang="hr-HR" sz="2800" dirty="0" err="1">
                <a:solidFill>
                  <a:srgbClr val="92D050"/>
                </a:solidFill>
              </a:rPr>
              <a:t>ing</a:t>
            </a:r>
            <a:r>
              <a:rPr lang="hr-HR" sz="2800" dirty="0"/>
              <a:t>)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7A962C9-951A-4852-A182-AFC58DBD1A50}"/>
              </a:ext>
            </a:extLst>
          </p:cNvPr>
          <p:cNvSpPr txBox="1"/>
          <p:nvPr/>
        </p:nvSpPr>
        <p:spPr>
          <a:xfrm>
            <a:off x="783778" y="3154478"/>
            <a:ext cx="107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Prije glagola s nastavkom „–</a:t>
            </a:r>
            <a:r>
              <a:rPr lang="hr-HR" sz="2800" i="1" dirty="0" err="1"/>
              <a:t>ing</a:t>
            </a:r>
            <a:r>
              <a:rPr lang="hr-HR" sz="2800" i="1" dirty="0"/>
              <a:t>” uvijek stoji i pomoćni glagol.</a:t>
            </a:r>
            <a:r>
              <a:rPr lang="hr-HR" sz="2800" dirty="0"/>
              <a:t>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55A01E2-A4CE-4DB0-A834-CF7DC0E1B188}"/>
              </a:ext>
            </a:extLst>
          </p:cNvPr>
          <p:cNvSpPr txBox="1"/>
          <p:nvPr/>
        </p:nvSpPr>
        <p:spPr>
          <a:xfrm>
            <a:off x="827315" y="378466"/>
            <a:ext cx="10279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Pronađi i podcrtaj sve primjere glagola + </a:t>
            </a:r>
            <a:r>
              <a:rPr lang="hr-HR" sz="2800" i="1" dirty="0" err="1"/>
              <a:t>ing</a:t>
            </a:r>
            <a:r>
              <a:rPr lang="hr-HR" sz="2800" i="1" dirty="0"/>
              <a:t> i riječi koja stoji ispred njega u tekstovima.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C804582B-B854-4B93-93E5-E8C3F3DAB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997" y="1462036"/>
            <a:ext cx="6360271" cy="2541528"/>
          </a:xfrm>
          <a:prstGeom prst="rect">
            <a:avLst/>
          </a:prstGeom>
        </p:spPr>
      </p:pic>
      <p:cxnSp>
        <p:nvCxnSpPr>
          <p:cNvPr id="21" name="Ravni poveznik 20">
            <a:extLst>
              <a:ext uri="{FF2B5EF4-FFF2-40B4-BE49-F238E27FC236}">
                <a16:creationId xmlns:a16="http://schemas.microsoft.com/office/drawing/2014/main" id="{90490710-B778-4773-AE95-845CBC0CD317}"/>
              </a:ext>
            </a:extLst>
          </p:cNvPr>
          <p:cNvCxnSpPr/>
          <p:nvPr/>
        </p:nvCxnSpPr>
        <p:spPr>
          <a:xfrm>
            <a:off x="6139549" y="2441749"/>
            <a:ext cx="1235941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avni poveznik 21">
            <a:extLst>
              <a:ext uri="{FF2B5EF4-FFF2-40B4-BE49-F238E27FC236}">
                <a16:creationId xmlns:a16="http://schemas.microsoft.com/office/drawing/2014/main" id="{231951A0-589B-44CB-BA35-BB487F97012C}"/>
              </a:ext>
            </a:extLst>
          </p:cNvPr>
          <p:cNvCxnSpPr>
            <a:cxnSpLocks/>
          </p:cNvCxnSpPr>
          <p:nvPr/>
        </p:nvCxnSpPr>
        <p:spPr>
          <a:xfrm>
            <a:off x="6231658" y="2874534"/>
            <a:ext cx="1530695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Slika 23">
            <a:extLst>
              <a:ext uri="{FF2B5EF4-FFF2-40B4-BE49-F238E27FC236}">
                <a16:creationId xmlns:a16="http://schemas.microsoft.com/office/drawing/2014/main" id="{58CAE2F7-F22B-41B7-AAFD-91378BFB9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7272">
            <a:off x="2180282" y="4211894"/>
            <a:ext cx="7154842" cy="1653883"/>
          </a:xfrm>
          <a:prstGeom prst="rect">
            <a:avLst/>
          </a:prstGeom>
        </p:spPr>
      </p:pic>
      <p:cxnSp>
        <p:nvCxnSpPr>
          <p:cNvPr id="25" name="Ravni poveznik 24">
            <a:extLst>
              <a:ext uri="{FF2B5EF4-FFF2-40B4-BE49-F238E27FC236}">
                <a16:creationId xmlns:a16="http://schemas.microsoft.com/office/drawing/2014/main" id="{A5A7FEA9-9AEA-4AF1-9592-05E97480CFDA}"/>
              </a:ext>
            </a:extLst>
          </p:cNvPr>
          <p:cNvCxnSpPr>
            <a:cxnSpLocks/>
          </p:cNvCxnSpPr>
          <p:nvPr/>
        </p:nvCxnSpPr>
        <p:spPr>
          <a:xfrm>
            <a:off x="2785074" y="5166527"/>
            <a:ext cx="189745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avni poveznik 26">
            <a:extLst>
              <a:ext uri="{FF2B5EF4-FFF2-40B4-BE49-F238E27FC236}">
                <a16:creationId xmlns:a16="http://schemas.microsoft.com/office/drawing/2014/main" id="{C560C967-677C-4892-9F9A-B3AAF369C8EC}"/>
              </a:ext>
            </a:extLst>
          </p:cNvPr>
          <p:cNvCxnSpPr>
            <a:cxnSpLocks/>
          </p:cNvCxnSpPr>
          <p:nvPr/>
        </p:nvCxnSpPr>
        <p:spPr>
          <a:xfrm>
            <a:off x="7760826" y="5298830"/>
            <a:ext cx="1302787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Slika 28">
            <a:extLst>
              <a:ext uri="{FF2B5EF4-FFF2-40B4-BE49-F238E27FC236}">
                <a16:creationId xmlns:a16="http://schemas.microsoft.com/office/drawing/2014/main" id="{874FD578-F12E-42CB-9FB1-4B7F79C9F7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0310">
            <a:off x="895353" y="1527348"/>
            <a:ext cx="4009298" cy="3524953"/>
          </a:xfrm>
          <a:prstGeom prst="rect">
            <a:avLst/>
          </a:prstGeom>
        </p:spPr>
      </p:pic>
      <p:cxnSp>
        <p:nvCxnSpPr>
          <p:cNvPr id="30" name="Ravni poveznik 29">
            <a:extLst>
              <a:ext uri="{FF2B5EF4-FFF2-40B4-BE49-F238E27FC236}">
                <a16:creationId xmlns:a16="http://schemas.microsoft.com/office/drawing/2014/main" id="{5A21FB21-C8FC-4178-A63D-12F53E8DE6E5}"/>
              </a:ext>
            </a:extLst>
          </p:cNvPr>
          <p:cNvCxnSpPr>
            <a:cxnSpLocks/>
          </p:cNvCxnSpPr>
          <p:nvPr/>
        </p:nvCxnSpPr>
        <p:spPr>
          <a:xfrm>
            <a:off x="1622958" y="3169550"/>
            <a:ext cx="1302787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avni poveznik 30">
            <a:extLst>
              <a:ext uri="{FF2B5EF4-FFF2-40B4-BE49-F238E27FC236}">
                <a16:creationId xmlns:a16="http://schemas.microsoft.com/office/drawing/2014/main" id="{163CE744-EB5E-4BE6-B285-BE0C13EE5492}"/>
              </a:ext>
            </a:extLst>
          </p:cNvPr>
          <p:cNvCxnSpPr>
            <a:cxnSpLocks/>
          </p:cNvCxnSpPr>
          <p:nvPr/>
        </p:nvCxnSpPr>
        <p:spPr>
          <a:xfrm>
            <a:off x="4179053" y="2667836"/>
            <a:ext cx="50347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avni poveznik 32">
            <a:extLst>
              <a:ext uri="{FF2B5EF4-FFF2-40B4-BE49-F238E27FC236}">
                <a16:creationId xmlns:a16="http://schemas.microsoft.com/office/drawing/2014/main" id="{4F18719B-C997-48C3-8F20-29605DB3BEC0}"/>
              </a:ext>
            </a:extLst>
          </p:cNvPr>
          <p:cNvCxnSpPr>
            <a:cxnSpLocks/>
          </p:cNvCxnSpPr>
          <p:nvPr/>
        </p:nvCxnSpPr>
        <p:spPr>
          <a:xfrm>
            <a:off x="1517301" y="4003564"/>
            <a:ext cx="1497204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Slika 35">
            <a:extLst>
              <a:ext uri="{FF2B5EF4-FFF2-40B4-BE49-F238E27FC236}">
                <a16:creationId xmlns:a16="http://schemas.microsoft.com/office/drawing/2014/main" id="{C4FD2FF9-1901-4095-8C7D-4CCC797FA2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434359">
            <a:off x="5235191" y="1438614"/>
            <a:ext cx="6752839" cy="2107089"/>
          </a:xfrm>
          <a:prstGeom prst="rect">
            <a:avLst/>
          </a:prstGeom>
        </p:spPr>
      </p:pic>
      <p:cxnSp>
        <p:nvCxnSpPr>
          <p:cNvPr id="37" name="Ravni poveznik 36">
            <a:extLst>
              <a:ext uri="{FF2B5EF4-FFF2-40B4-BE49-F238E27FC236}">
                <a16:creationId xmlns:a16="http://schemas.microsoft.com/office/drawing/2014/main" id="{3774E761-6EFB-4266-A833-1BD47C97A5AA}"/>
              </a:ext>
            </a:extLst>
          </p:cNvPr>
          <p:cNvCxnSpPr>
            <a:cxnSpLocks/>
          </p:cNvCxnSpPr>
          <p:nvPr/>
        </p:nvCxnSpPr>
        <p:spPr>
          <a:xfrm>
            <a:off x="9448949" y="2890576"/>
            <a:ext cx="139322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avni poveznik 38">
            <a:extLst>
              <a:ext uri="{FF2B5EF4-FFF2-40B4-BE49-F238E27FC236}">
                <a16:creationId xmlns:a16="http://schemas.microsoft.com/office/drawing/2014/main" id="{B493981D-EA99-43EC-8844-7570F550509B}"/>
              </a:ext>
            </a:extLst>
          </p:cNvPr>
          <p:cNvCxnSpPr>
            <a:cxnSpLocks/>
          </p:cNvCxnSpPr>
          <p:nvPr/>
        </p:nvCxnSpPr>
        <p:spPr>
          <a:xfrm>
            <a:off x="7181371" y="3289824"/>
            <a:ext cx="1302787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Slika 39">
            <a:extLst>
              <a:ext uri="{FF2B5EF4-FFF2-40B4-BE49-F238E27FC236}">
                <a16:creationId xmlns:a16="http://schemas.microsoft.com/office/drawing/2014/main" id="{A693F09D-F193-4B3E-9926-F98EC2B0D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45254">
            <a:off x="1920485" y="1450647"/>
            <a:ext cx="6989526" cy="2087476"/>
          </a:xfrm>
          <a:prstGeom prst="rect">
            <a:avLst/>
          </a:prstGeom>
        </p:spPr>
      </p:pic>
      <p:cxnSp>
        <p:nvCxnSpPr>
          <p:cNvPr id="41" name="Ravni poveznik 40">
            <a:extLst>
              <a:ext uri="{FF2B5EF4-FFF2-40B4-BE49-F238E27FC236}">
                <a16:creationId xmlns:a16="http://schemas.microsoft.com/office/drawing/2014/main" id="{A0ABB8B8-1DF5-489A-BCAF-98D392733E24}"/>
              </a:ext>
            </a:extLst>
          </p:cNvPr>
          <p:cNvCxnSpPr>
            <a:cxnSpLocks/>
          </p:cNvCxnSpPr>
          <p:nvPr/>
        </p:nvCxnSpPr>
        <p:spPr>
          <a:xfrm>
            <a:off x="7595772" y="2331217"/>
            <a:ext cx="139322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avni poveznik 41">
            <a:extLst>
              <a:ext uri="{FF2B5EF4-FFF2-40B4-BE49-F238E27FC236}">
                <a16:creationId xmlns:a16="http://schemas.microsoft.com/office/drawing/2014/main" id="{AF0B02F9-8733-4F06-873E-18886F431E87}"/>
              </a:ext>
            </a:extLst>
          </p:cNvPr>
          <p:cNvCxnSpPr>
            <a:cxnSpLocks/>
          </p:cNvCxnSpPr>
          <p:nvPr/>
        </p:nvCxnSpPr>
        <p:spPr>
          <a:xfrm>
            <a:off x="2317894" y="3032927"/>
            <a:ext cx="123922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avni poveznik 43">
            <a:extLst>
              <a:ext uri="{FF2B5EF4-FFF2-40B4-BE49-F238E27FC236}">
                <a16:creationId xmlns:a16="http://schemas.microsoft.com/office/drawing/2014/main" id="{99832BDE-CEA7-4BD0-A8D7-61D3F82D01DE}"/>
              </a:ext>
            </a:extLst>
          </p:cNvPr>
          <p:cNvCxnSpPr>
            <a:cxnSpLocks/>
          </p:cNvCxnSpPr>
          <p:nvPr/>
        </p:nvCxnSpPr>
        <p:spPr>
          <a:xfrm>
            <a:off x="7675340" y="2667836"/>
            <a:ext cx="26285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avni poveznik 46">
            <a:extLst>
              <a:ext uri="{FF2B5EF4-FFF2-40B4-BE49-F238E27FC236}">
                <a16:creationId xmlns:a16="http://schemas.microsoft.com/office/drawing/2014/main" id="{C3A56326-E598-4462-AFAD-D752E25F9F9E}"/>
              </a:ext>
            </a:extLst>
          </p:cNvPr>
          <p:cNvCxnSpPr>
            <a:cxnSpLocks/>
          </p:cNvCxnSpPr>
          <p:nvPr/>
        </p:nvCxnSpPr>
        <p:spPr>
          <a:xfrm>
            <a:off x="2375690" y="3429000"/>
            <a:ext cx="1000556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avni poveznik 48">
            <a:extLst>
              <a:ext uri="{FF2B5EF4-FFF2-40B4-BE49-F238E27FC236}">
                <a16:creationId xmlns:a16="http://schemas.microsoft.com/office/drawing/2014/main" id="{AE732FD0-28E7-4E44-991A-334DB190A6B7}"/>
              </a:ext>
            </a:extLst>
          </p:cNvPr>
          <p:cNvCxnSpPr>
            <a:cxnSpLocks/>
          </p:cNvCxnSpPr>
          <p:nvPr/>
        </p:nvCxnSpPr>
        <p:spPr>
          <a:xfrm>
            <a:off x="4021479" y="3429000"/>
            <a:ext cx="761536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avni poveznik 50">
            <a:extLst>
              <a:ext uri="{FF2B5EF4-FFF2-40B4-BE49-F238E27FC236}">
                <a16:creationId xmlns:a16="http://schemas.microsoft.com/office/drawing/2014/main" id="{342ACCF9-B257-4EB4-8378-21F40360BA05}"/>
              </a:ext>
            </a:extLst>
          </p:cNvPr>
          <p:cNvCxnSpPr>
            <a:cxnSpLocks/>
          </p:cNvCxnSpPr>
          <p:nvPr/>
        </p:nvCxnSpPr>
        <p:spPr>
          <a:xfrm>
            <a:off x="8522410" y="3032927"/>
            <a:ext cx="26285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50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1" grpId="0"/>
      <p:bldP spid="11" grpId="1"/>
      <p:bldP spid="13" grpId="0"/>
      <p:bldP spid="13" grpId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2F96ED7-4C7D-4541-92D7-1376D1E2FDF2}"/>
              </a:ext>
            </a:extLst>
          </p:cNvPr>
          <p:cNvSpPr txBox="1"/>
          <p:nvPr/>
        </p:nvSpPr>
        <p:spPr>
          <a:xfrm>
            <a:off x="562707" y="109828"/>
            <a:ext cx="10470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Which</a:t>
            </a:r>
            <a:r>
              <a:rPr lang="hr-HR" sz="2800" dirty="0"/>
              <a:t> </a:t>
            </a:r>
            <a:r>
              <a:rPr lang="hr-HR" sz="2800" dirty="0" err="1"/>
              <a:t>words</a:t>
            </a:r>
            <a:r>
              <a:rPr lang="hr-HR" sz="2800" dirty="0"/>
              <a:t> are </a:t>
            </a:r>
            <a:r>
              <a:rPr lang="hr-HR" sz="2800" dirty="0" err="1"/>
              <a:t>used</a:t>
            </a:r>
            <a:r>
              <a:rPr lang="hr-HR" sz="2800" dirty="0"/>
              <a:t> </a:t>
            </a:r>
            <a:r>
              <a:rPr lang="hr-HR" sz="2800" dirty="0" err="1"/>
              <a:t>before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verb</a:t>
            </a:r>
            <a:r>
              <a:rPr lang="hr-HR" sz="2800" dirty="0"/>
              <a:t> + </a:t>
            </a:r>
            <a:r>
              <a:rPr lang="hr-HR" sz="2800" dirty="0" err="1"/>
              <a:t>ing</a:t>
            </a:r>
            <a:r>
              <a:rPr lang="hr-HR" sz="2800" dirty="0"/>
              <a:t>?</a:t>
            </a:r>
          </a:p>
          <a:p>
            <a:r>
              <a:rPr lang="hr-HR" sz="2800" i="1" dirty="0"/>
              <a:t>Koje riječi se koriste prije glagola + </a:t>
            </a:r>
            <a:r>
              <a:rPr lang="hr-HR" sz="2800" i="1" dirty="0" err="1"/>
              <a:t>ing</a:t>
            </a:r>
            <a:r>
              <a:rPr lang="hr-HR" sz="2800" i="1" dirty="0"/>
              <a:t>?</a:t>
            </a:r>
          </a:p>
        </p:txBody>
      </p:sp>
      <p:graphicFrame>
        <p:nvGraphicFramePr>
          <p:cNvPr id="5" name="Tablica 5">
            <a:extLst>
              <a:ext uri="{FF2B5EF4-FFF2-40B4-BE49-F238E27FC236}">
                <a16:creationId xmlns:a16="http://schemas.microsoft.com/office/drawing/2014/main" id="{D1E62100-037D-46D3-A0D4-941DB4987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45479"/>
              </p:ext>
            </p:extLst>
          </p:nvPr>
        </p:nvGraphicFramePr>
        <p:xfrm>
          <a:off x="1298469" y="3789370"/>
          <a:ext cx="8127999" cy="28346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84779374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25333916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542593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r-HR" sz="2400" b="0" dirty="0"/>
                        <a:t>I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400" b="1" dirty="0">
                          <a:solidFill>
                            <a:srgbClr val="92D050"/>
                          </a:solidFill>
                        </a:rPr>
                        <a:t>am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b="0" dirty="0" err="1"/>
                        <a:t>tak</a:t>
                      </a:r>
                      <a:r>
                        <a:rPr lang="hr-HR" sz="2400" b="1" dirty="0" err="1">
                          <a:solidFill>
                            <a:srgbClr val="92D050"/>
                          </a:solidFill>
                        </a:rPr>
                        <a:t>ing</a:t>
                      </a:r>
                      <a:r>
                        <a:rPr lang="hr-HR" sz="2400" b="0" dirty="0"/>
                        <a:t> a </a:t>
                      </a:r>
                      <a:r>
                        <a:rPr lang="hr-HR" sz="2400" b="0" dirty="0" err="1"/>
                        <a:t>photo</a:t>
                      </a:r>
                      <a:r>
                        <a:rPr lang="hr-HR" sz="2400" b="0" dirty="0"/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891318"/>
                  </a:ext>
                </a:extLst>
              </a:tr>
              <a:tr h="192501">
                <a:tc>
                  <a:txBody>
                    <a:bodyPr/>
                    <a:lstStyle/>
                    <a:p>
                      <a:pPr algn="ctr"/>
                      <a:r>
                        <a:rPr lang="hr-HR" sz="2400" dirty="0"/>
                        <a:t>He</a:t>
                      </a:r>
                    </a:p>
                    <a:p>
                      <a:pPr algn="ctr"/>
                      <a:r>
                        <a:rPr lang="hr-HR" sz="2400" dirty="0" err="1"/>
                        <a:t>She</a:t>
                      </a:r>
                      <a:endParaRPr lang="hr-HR" sz="2400" dirty="0"/>
                    </a:p>
                    <a:p>
                      <a:pPr algn="ctr"/>
                      <a:r>
                        <a:rPr lang="hr-HR" sz="2400" dirty="0" err="1"/>
                        <a:t>It</a:t>
                      </a:r>
                      <a:endParaRPr lang="hr-HR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r-HR" sz="2400" b="1" dirty="0">
                        <a:solidFill>
                          <a:srgbClr val="92D050"/>
                        </a:solidFill>
                      </a:endParaRPr>
                    </a:p>
                    <a:p>
                      <a:pPr algn="ctr"/>
                      <a:r>
                        <a:rPr lang="hr-HR" sz="2400" b="1" dirty="0" err="1">
                          <a:solidFill>
                            <a:srgbClr val="92D050"/>
                          </a:solidFill>
                        </a:rPr>
                        <a:t>is</a:t>
                      </a:r>
                      <a:endParaRPr lang="hr-HR" sz="2400" b="1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hr-HR" sz="2400" dirty="0"/>
                    </a:p>
                    <a:p>
                      <a:endParaRPr lang="hr-HR" sz="2400" dirty="0"/>
                    </a:p>
                    <a:p>
                      <a:r>
                        <a:rPr lang="hr-HR" sz="2400" dirty="0" err="1"/>
                        <a:t>play</a:t>
                      </a:r>
                      <a:r>
                        <a:rPr lang="hr-HR" sz="2400" b="1" dirty="0" err="1">
                          <a:solidFill>
                            <a:srgbClr val="92D050"/>
                          </a:solidFill>
                        </a:rPr>
                        <a:t>ing</a:t>
                      </a:r>
                      <a:r>
                        <a:rPr lang="hr-HR" sz="2400" dirty="0"/>
                        <a:t> </a:t>
                      </a:r>
                      <a:r>
                        <a:rPr lang="hr-HR" sz="2400" dirty="0" err="1"/>
                        <a:t>the</a:t>
                      </a:r>
                      <a:r>
                        <a:rPr lang="hr-HR" sz="2400" dirty="0"/>
                        <a:t> </a:t>
                      </a:r>
                      <a:r>
                        <a:rPr lang="hr-HR" sz="2400" dirty="0" err="1"/>
                        <a:t>guitar</a:t>
                      </a:r>
                      <a:r>
                        <a:rPr lang="hr-HR" sz="2400" dirty="0"/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639702"/>
                  </a:ext>
                </a:extLst>
              </a:tr>
              <a:tr h="192501">
                <a:tc>
                  <a:txBody>
                    <a:bodyPr/>
                    <a:lstStyle/>
                    <a:p>
                      <a:pPr algn="ctr"/>
                      <a:r>
                        <a:rPr lang="hr-HR" sz="2400" dirty="0" err="1"/>
                        <a:t>We</a:t>
                      </a:r>
                      <a:endParaRPr lang="hr-HR" sz="2400" dirty="0"/>
                    </a:p>
                    <a:p>
                      <a:pPr algn="ctr"/>
                      <a:r>
                        <a:rPr lang="hr-HR" sz="2400" dirty="0"/>
                        <a:t>You </a:t>
                      </a:r>
                    </a:p>
                    <a:p>
                      <a:pPr algn="ctr"/>
                      <a:r>
                        <a:rPr lang="hr-HR" sz="2400" dirty="0" err="1"/>
                        <a:t>They</a:t>
                      </a:r>
                      <a:endParaRPr lang="hr-HR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r-HR" sz="2400" b="1" dirty="0">
                        <a:solidFill>
                          <a:srgbClr val="92D050"/>
                        </a:solidFill>
                      </a:endParaRPr>
                    </a:p>
                    <a:p>
                      <a:pPr algn="ctr"/>
                      <a:r>
                        <a:rPr lang="hr-HR" sz="2400" b="1" dirty="0">
                          <a:solidFill>
                            <a:srgbClr val="92D050"/>
                          </a:solidFill>
                        </a:rPr>
                        <a:t>are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hr-HR" sz="2400" dirty="0"/>
                    </a:p>
                    <a:p>
                      <a:endParaRPr lang="hr-HR" sz="2400" dirty="0"/>
                    </a:p>
                    <a:p>
                      <a:r>
                        <a:rPr lang="hr-HR" sz="2400" dirty="0" err="1"/>
                        <a:t>talk</a:t>
                      </a:r>
                      <a:r>
                        <a:rPr lang="hr-HR" sz="2400" b="1" dirty="0" err="1">
                          <a:solidFill>
                            <a:srgbClr val="92D050"/>
                          </a:solidFill>
                        </a:rPr>
                        <a:t>ing</a:t>
                      </a:r>
                      <a:r>
                        <a:rPr lang="hr-HR" sz="2400" dirty="0"/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344150"/>
                  </a:ext>
                </a:extLst>
              </a:tr>
            </a:tbl>
          </a:graphicData>
        </a:graphic>
      </p:graphicFrame>
      <p:sp>
        <p:nvSpPr>
          <p:cNvPr id="6" name="TekstniOkvir 5">
            <a:extLst>
              <a:ext uri="{FF2B5EF4-FFF2-40B4-BE49-F238E27FC236}">
                <a16:creationId xmlns:a16="http://schemas.microsoft.com/office/drawing/2014/main" id="{3F17D12F-08D8-4E21-927F-2910415F4492}"/>
              </a:ext>
            </a:extLst>
          </p:cNvPr>
          <p:cNvSpPr txBox="1"/>
          <p:nvPr/>
        </p:nvSpPr>
        <p:spPr>
          <a:xfrm>
            <a:off x="3114991" y="1096327"/>
            <a:ext cx="7536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rgbClr val="92D050"/>
                </a:solidFill>
              </a:rPr>
              <a:t>is</a:t>
            </a:r>
            <a:endParaRPr lang="hr-HR" sz="2800" b="1" dirty="0">
              <a:solidFill>
                <a:srgbClr val="92D050"/>
              </a:solidFill>
            </a:endParaRPr>
          </a:p>
          <a:p>
            <a:r>
              <a:rPr lang="hr-HR" sz="2800" b="1" dirty="0">
                <a:solidFill>
                  <a:srgbClr val="92D050"/>
                </a:solidFill>
              </a:rPr>
              <a:t>are              </a:t>
            </a:r>
            <a:r>
              <a:rPr lang="hr-HR" sz="2800" b="1" dirty="0"/>
              <a:t>+</a:t>
            </a:r>
            <a:r>
              <a:rPr lang="hr-HR" sz="2800" b="1" dirty="0">
                <a:solidFill>
                  <a:srgbClr val="92D050"/>
                </a:solidFill>
              </a:rPr>
              <a:t>                  </a:t>
            </a:r>
            <a:r>
              <a:rPr lang="hr-HR" sz="2800" b="1" dirty="0" err="1"/>
              <a:t>verb</a:t>
            </a:r>
            <a:r>
              <a:rPr lang="hr-HR" sz="2800" b="1" dirty="0"/>
              <a:t> + </a:t>
            </a:r>
            <a:r>
              <a:rPr lang="hr-HR" sz="2800" b="1" dirty="0">
                <a:solidFill>
                  <a:srgbClr val="92D050"/>
                </a:solidFill>
              </a:rPr>
              <a:t>-</a:t>
            </a:r>
            <a:r>
              <a:rPr lang="hr-HR" sz="2800" b="1" dirty="0" err="1">
                <a:solidFill>
                  <a:srgbClr val="92D050"/>
                </a:solidFill>
              </a:rPr>
              <a:t>ing</a:t>
            </a:r>
            <a:endParaRPr lang="hr-HR" sz="2800" b="1" dirty="0">
              <a:solidFill>
                <a:srgbClr val="92D050"/>
              </a:solidFill>
            </a:endParaRPr>
          </a:p>
          <a:p>
            <a:r>
              <a:rPr lang="hr-HR" sz="2800" b="1" dirty="0">
                <a:solidFill>
                  <a:srgbClr val="92D050"/>
                </a:solidFill>
              </a:rPr>
              <a:t>am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43C2156-2722-4A2D-94C4-C92C97EA53F6}"/>
              </a:ext>
            </a:extLst>
          </p:cNvPr>
          <p:cNvSpPr txBox="1"/>
          <p:nvPr/>
        </p:nvSpPr>
        <p:spPr>
          <a:xfrm>
            <a:off x="986413" y="2582159"/>
            <a:ext cx="10470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Copy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sentences</a:t>
            </a:r>
            <a:r>
              <a:rPr lang="hr-HR" sz="2800" dirty="0"/>
              <a:t> </a:t>
            </a:r>
            <a:r>
              <a:rPr lang="hr-HR" sz="2800" dirty="0" err="1"/>
              <a:t>from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chart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notebook</a:t>
            </a:r>
            <a:r>
              <a:rPr lang="hr-HR" sz="2800" dirty="0"/>
              <a:t>.</a:t>
            </a:r>
          </a:p>
          <a:p>
            <a:r>
              <a:rPr lang="hr-HR" sz="2800" i="1" dirty="0"/>
              <a:t>Prepiši rečenice iz tablice u bilježnicu.</a:t>
            </a:r>
          </a:p>
        </p:txBody>
      </p:sp>
    </p:spTree>
    <p:extLst>
      <p:ext uri="{BB962C8B-B14F-4D97-AF65-F5344CB8AC3E}">
        <p14:creationId xmlns:p14="http://schemas.microsoft.com/office/powerpoint/2010/main" val="112875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A11C35E-713F-4CA9-8443-AF4918603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81201" y="1108645"/>
            <a:ext cx="6263753" cy="507145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9940D26-8CD9-4BE8-8018-7899900FB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387496" y="1468715"/>
            <a:ext cx="5879518" cy="4899598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3B7EE13-BE84-4634-8FFD-0520B88A2BE8}"/>
              </a:ext>
            </a:extLst>
          </p:cNvPr>
          <p:cNvSpPr txBox="1"/>
          <p:nvPr/>
        </p:nvSpPr>
        <p:spPr>
          <a:xfrm>
            <a:off x="2227637" y="-77822"/>
            <a:ext cx="8492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Fill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gaps</a:t>
            </a:r>
            <a:r>
              <a:rPr lang="hr-HR" sz="2800" dirty="0"/>
              <a:t> </a:t>
            </a:r>
            <a:r>
              <a:rPr lang="hr-HR" sz="2800" dirty="0" err="1"/>
              <a:t>with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correct</a:t>
            </a:r>
            <a:r>
              <a:rPr lang="hr-HR" sz="2800" dirty="0"/>
              <a:t> word (am, </a:t>
            </a:r>
            <a:r>
              <a:rPr lang="hr-HR" sz="2800" dirty="0" err="1"/>
              <a:t>is</a:t>
            </a:r>
            <a:r>
              <a:rPr lang="hr-HR" sz="2800" dirty="0"/>
              <a:t> </a:t>
            </a:r>
            <a:r>
              <a:rPr lang="hr-HR" sz="2800" dirty="0" err="1"/>
              <a:t>or</a:t>
            </a:r>
            <a:r>
              <a:rPr lang="hr-HR" sz="2800" dirty="0"/>
              <a:t> are). </a:t>
            </a:r>
          </a:p>
          <a:p>
            <a:r>
              <a:rPr lang="hr-HR" sz="2800" i="1" dirty="0"/>
              <a:t>Nadopuni praznine točnom riječi (am, </a:t>
            </a:r>
            <a:r>
              <a:rPr lang="hr-HR" sz="2800" i="1" dirty="0" err="1"/>
              <a:t>is</a:t>
            </a:r>
            <a:r>
              <a:rPr lang="hr-HR" sz="2800" i="1" dirty="0"/>
              <a:t>, are).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B5C6BDA-2730-480B-AEFB-57A9FF6D97C1}"/>
              </a:ext>
            </a:extLst>
          </p:cNvPr>
          <p:cNvSpPr txBox="1"/>
          <p:nvPr/>
        </p:nvSpPr>
        <p:spPr>
          <a:xfrm>
            <a:off x="1186774" y="1050587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am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461325E-469D-4C3C-8F0C-FE1E9A36B01D}"/>
              </a:ext>
            </a:extLst>
          </p:cNvPr>
          <p:cNvSpPr txBox="1"/>
          <p:nvPr/>
        </p:nvSpPr>
        <p:spPr>
          <a:xfrm>
            <a:off x="7525966" y="3595435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am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9281801-E159-4C85-8F80-412CF5BCC7E9}"/>
              </a:ext>
            </a:extLst>
          </p:cNvPr>
          <p:cNvSpPr txBox="1"/>
          <p:nvPr/>
        </p:nvSpPr>
        <p:spPr>
          <a:xfrm>
            <a:off x="1896893" y="2204936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00B0F0"/>
                </a:solidFill>
              </a:rPr>
              <a:t>is</a:t>
            </a:r>
            <a:endParaRPr lang="hr-HR" sz="2400" b="1" dirty="0">
              <a:solidFill>
                <a:srgbClr val="00B0F0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74AEFFB-6538-4DAF-A08A-94F77226FBCD}"/>
              </a:ext>
            </a:extLst>
          </p:cNvPr>
          <p:cNvSpPr txBox="1"/>
          <p:nvPr/>
        </p:nvSpPr>
        <p:spPr>
          <a:xfrm>
            <a:off x="2266547" y="3364602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00B0F0"/>
                </a:solidFill>
              </a:rPr>
              <a:t>is</a:t>
            </a:r>
            <a:endParaRPr lang="hr-HR" sz="2400" b="1" dirty="0">
              <a:solidFill>
                <a:srgbClr val="00B0F0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1FFFCE3-78D5-425E-BE91-56CAD98AE1FA}"/>
              </a:ext>
            </a:extLst>
          </p:cNvPr>
          <p:cNvSpPr txBox="1"/>
          <p:nvPr/>
        </p:nvSpPr>
        <p:spPr>
          <a:xfrm>
            <a:off x="8617135" y="2204936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00B0F0"/>
                </a:solidFill>
              </a:rPr>
              <a:t>is</a:t>
            </a:r>
            <a:endParaRPr lang="hr-HR" sz="2400" b="1" dirty="0">
              <a:solidFill>
                <a:srgbClr val="00B0F0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913F2155-B2C5-4C78-82F3-1F2DD25ABB3A}"/>
              </a:ext>
            </a:extLst>
          </p:cNvPr>
          <p:cNvSpPr txBox="1"/>
          <p:nvPr/>
        </p:nvSpPr>
        <p:spPr>
          <a:xfrm>
            <a:off x="8459820" y="4837889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00B0F0"/>
                </a:solidFill>
              </a:rPr>
              <a:t>is</a:t>
            </a:r>
            <a:endParaRPr lang="hr-HR" sz="2400" b="1" dirty="0">
              <a:solidFill>
                <a:srgbClr val="00B0F0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968EC6A-9C3C-4AC2-92D7-7221A1C3F82E}"/>
              </a:ext>
            </a:extLst>
          </p:cNvPr>
          <p:cNvSpPr txBox="1"/>
          <p:nvPr/>
        </p:nvSpPr>
        <p:spPr>
          <a:xfrm>
            <a:off x="3540769" y="4607056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are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96CC9FA3-3606-4F31-8914-BE34853B4DAD}"/>
              </a:ext>
            </a:extLst>
          </p:cNvPr>
          <p:cNvSpPr txBox="1"/>
          <p:nvPr/>
        </p:nvSpPr>
        <p:spPr>
          <a:xfrm>
            <a:off x="1679543" y="5761405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are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E961D3A-6B3E-4247-AA5D-D4F3E23CABEA}"/>
              </a:ext>
            </a:extLst>
          </p:cNvPr>
          <p:cNvSpPr txBox="1"/>
          <p:nvPr/>
        </p:nvSpPr>
        <p:spPr>
          <a:xfrm>
            <a:off x="7960418" y="978754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are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26BCB513-D63B-4C09-89C8-8F98CB4C94CE}"/>
              </a:ext>
            </a:extLst>
          </p:cNvPr>
          <p:cNvSpPr txBox="1"/>
          <p:nvPr/>
        </p:nvSpPr>
        <p:spPr>
          <a:xfrm>
            <a:off x="8942909" y="5879246"/>
            <a:ext cx="71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B0F0"/>
                </a:solidFill>
              </a:rPr>
              <a:t>are</a:t>
            </a:r>
          </a:p>
        </p:txBody>
      </p:sp>
    </p:spTree>
    <p:extLst>
      <p:ext uri="{BB962C8B-B14F-4D97-AF65-F5344CB8AC3E}">
        <p14:creationId xmlns:p14="http://schemas.microsoft.com/office/powerpoint/2010/main" val="10753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8F77880E-1380-4A69-9EC4-47B07F316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59231" cy="6858000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7177B7D3-50FE-478E-9E45-199D8B8C8027}"/>
              </a:ext>
            </a:extLst>
          </p:cNvPr>
          <p:cNvSpPr txBox="1"/>
          <p:nvPr/>
        </p:nvSpPr>
        <p:spPr>
          <a:xfrm>
            <a:off x="5807413" y="603115"/>
            <a:ext cx="535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52. 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BB091A7-0C0B-4468-B752-DB324E2EF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71365"/>
            <a:ext cx="12192000" cy="3741911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F676C4BC-4592-469A-97D8-07CF453FEDCE}"/>
              </a:ext>
            </a:extLst>
          </p:cNvPr>
          <p:cNvSpPr txBox="1"/>
          <p:nvPr/>
        </p:nvSpPr>
        <p:spPr>
          <a:xfrm>
            <a:off x="394654" y="118671"/>
            <a:ext cx="81809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Sort</a:t>
            </a:r>
            <a:r>
              <a:rPr lang="hr-HR" sz="2800" dirty="0"/>
              <a:t> </a:t>
            </a:r>
            <a:r>
              <a:rPr lang="hr-HR" sz="2800" dirty="0" err="1"/>
              <a:t>out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verbs</a:t>
            </a:r>
            <a:r>
              <a:rPr lang="hr-HR" sz="2800" dirty="0"/>
              <a:t> </a:t>
            </a:r>
            <a:r>
              <a:rPr lang="hr-HR" sz="2800" dirty="0" err="1"/>
              <a:t>in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correct</a:t>
            </a:r>
            <a:r>
              <a:rPr lang="hr-HR" sz="2800" dirty="0"/>
              <a:t> </a:t>
            </a:r>
            <a:r>
              <a:rPr lang="hr-HR" sz="2800" dirty="0" err="1"/>
              <a:t>category</a:t>
            </a:r>
            <a:r>
              <a:rPr lang="hr-HR" sz="2800" dirty="0"/>
              <a:t>. </a:t>
            </a:r>
          </a:p>
          <a:p>
            <a:r>
              <a:rPr lang="hr-HR" sz="2800" i="1" dirty="0"/>
              <a:t>Razvrstaj glagole u točnu kategoriju.</a:t>
            </a:r>
          </a:p>
          <a:p>
            <a:endParaRPr lang="hr-HR" sz="2800" i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EF4E379-9E0E-4B34-A981-1BD72930770D}"/>
              </a:ext>
            </a:extLst>
          </p:cNvPr>
          <p:cNvSpPr txBox="1"/>
          <p:nvPr/>
        </p:nvSpPr>
        <p:spPr>
          <a:xfrm>
            <a:off x="313716" y="1123760"/>
            <a:ext cx="76726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 dirty="0" err="1"/>
              <a:t>Let’s</a:t>
            </a:r>
            <a:r>
              <a:rPr lang="hr-HR" sz="2800" dirty="0"/>
              <a:t> </a:t>
            </a:r>
            <a:r>
              <a:rPr lang="hr-HR" sz="2800" dirty="0" err="1"/>
              <a:t>look</a:t>
            </a:r>
            <a:r>
              <a:rPr lang="hr-HR" sz="2800" dirty="0"/>
              <a:t> at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examples</a:t>
            </a:r>
            <a:r>
              <a:rPr lang="hr-HR" sz="2800" dirty="0"/>
              <a:t>. </a:t>
            </a:r>
            <a:r>
              <a:rPr lang="hr-HR" sz="2800" dirty="0" err="1"/>
              <a:t>What’s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difference</a:t>
            </a:r>
            <a:r>
              <a:rPr lang="hr-HR" sz="2800" dirty="0"/>
              <a:t>?</a:t>
            </a:r>
          </a:p>
          <a:p>
            <a:r>
              <a:rPr lang="hr-HR" sz="2800" i="1" dirty="0"/>
              <a:t>Pogledajmo primjere. Po čemu se oni razlikuju?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32B39AC-921C-4ED5-93AE-8391EF3DCC98}"/>
              </a:ext>
            </a:extLst>
          </p:cNvPr>
          <p:cNvSpPr txBox="1"/>
          <p:nvPr/>
        </p:nvSpPr>
        <p:spPr>
          <a:xfrm>
            <a:off x="5785867" y="2042970"/>
            <a:ext cx="16634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Glagolu dodajemo nastavak</a:t>
            </a:r>
          </a:p>
          <a:p>
            <a:r>
              <a:rPr lang="hr-HR" sz="2400" i="1" dirty="0"/>
              <a:t>-</a:t>
            </a:r>
            <a:r>
              <a:rPr lang="hr-HR" sz="2400" i="1" dirty="0" err="1"/>
              <a:t>ing</a:t>
            </a:r>
            <a:endParaRPr lang="hr-HR" sz="2400" i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96A6B71-9B24-4849-B61F-CD87174B0D8C}"/>
              </a:ext>
            </a:extLst>
          </p:cNvPr>
          <p:cNvSpPr txBox="1"/>
          <p:nvPr/>
        </p:nvSpPr>
        <p:spPr>
          <a:xfrm>
            <a:off x="7715150" y="2667457"/>
            <a:ext cx="239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/>
              <a:t>hav</a:t>
            </a:r>
            <a:r>
              <a:rPr lang="hr-HR" sz="2400" dirty="0" err="1">
                <a:solidFill>
                  <a:srgbClr val="FF0000"/>
                </a:solidFill>
              </a:rPr>
              <a:t>e</a:t>
            </a:r>
            <a:r>
              <a:rPr lang="hr-HR" sz="2400" dirty="0"/>
              <a:t> </a:t>
            </a:r>
            <a:r>
              <a:rPr lang="hr-HR" sz="2400" dirty="0">
                <a:sym typeface="Wingdings" panose="05000000000000000000" pitchFamily="2" charset="2"/>
              </a:rPr>
              <a:t> </a:t>
            </a:r>
            <a:r>
              <a:rPr lang="hr-HR" sz="2400" dirty="0" err="1">
                <a:sym typeface="Wingdings" panose="05000000000000000000" pitchFamily="2" charset="2"/>
              </a:rPr>
              <a:t>hav</a:t>
            </a:r>
            <a:r>
              <a:rPr lang="hr-HR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e</a:t>
            </a:r>
            <a:r>
              <a:rPr lang="hr-HR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>
                <a:sym typeface="Wingdings" panose="05000000000000000000" pitchFamily="2" charset="2"/>
              </a:rPr>
              <a:t>+</a:t>
            </a:r>
            <a:r>
              <a:rPr lang="hr-HR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b="1" dirty="0" err="1">
                <a:solidFill>
                  <a:srgbClr val="92D050"/>
                </a:solidFill>
                <a:sym typeface="Wingdings" panose="05000000000000000000" pitchFamily="2" charset="2"/>
              </a:rPr>
              <a:t>ing</a:t>
            </a:r>
            <a:r>
              <a:rPr lang="hr-HR" sz="2400" dirty="0">
                <a:sym typeface="Wingdings" panose="05000000000000000000" pitchFamily="2" charset="2"/>
              </a:rPr>
              <a:t></a:t>
            </a:r>
            <a:r>
              <a:rPr lang="hr-HR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>
                <a:sym typeface="Wingdings" panose="05000000000000000000" pitchFamily="2" charset="2"/>
              </a:rPr>
              <a:t>hav</a:t>
            </a:r>
            <a:r>
              <a:rPr lang="hr-HR" sz="2400" b="1" dirty="0" err="1">
                <a:solidFill>
                  <a:srgbClr val="92D050"/>
                </a:solidFill>
                <a:sym typeface="Wingdings" panose="05000000000000000000" pitchFamily="2" charset="2"/>
              </a:rPr>
              <a:t>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cxnSp>
        <p:nvCxnSpPr>
          <p:cNvPr id="15" name="Ravni poveznik 14">
            <a:extLst>
              <a:ext uri="{FF2B5EF4-FFF2-40B4-BE49-F238E27FC236}">
                <a16:creationId xmlns:a16="http://schemas.microsoft.com/office/drawing/2014/main" id="{5941F239-2B1F-439B-86C7-F307C87E8D92}"/>
              </a:ext>
            </a:extLst>
          </p:cNvPr>
          <p:cNvCxnSpPr>
            <a:cxnSpLocks/>
          </p:cNvCxnSpPr>
          <p:nvPr/>
        </p:nvCxnSpPr>
        <p:spPr>
          <a:xfrm flipV="1">
            <a:off x="9299643" y="2807333"/>
            <a:ext cx="165370" cy="24356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7DA2780-F233-4ADE-A7B7-BF7EEB4762AD}"/>
              </a:ext>
            </a:extLst>
          </p:cNvPr>
          <p:cNvSpPr txBox="1"/>
          <p:nvPr/>
        </p:nvSpPr>
        <p:spPr>
          <a:xfrm>
            <a:off x="7692237" y="397215"/>
            <a:ext cx="23043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Glagolima koji završavaju na „e” uklanjamo to „e” i tek onda dodajemo nastavak –ing.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4EF5D64-8E52-40A6-992C-51B742AFE1AE}"/>
              </a:ext>
            </a:extLst>
          </p:cNvPr>
          <p:cNvSpPr txBox="1"/>
          <p:nvPr/>
        </p:nvSpPr>
        <p:spPr>
          <a:xfrm>
            <a:off x="9833979" y="446651"/>
            <a:ext cx="23043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Posljednje slovo (suglasnik) glagola se ponavlja i tek onda dodajemo nastavak –ing.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4920F92-2D48-4066-91C0-4876D32F4D1B}"/>
              </a:ext>
            </a:extLst>
          </p:cNvPr>
          <p:cNvSpPr txBox="1"/>
          <p:nvPr/>
        </p:nvSpPr>
        <p:spPr>
          <a:xfrm>
            <a:off x="9856892" y="2645102"/>
            <a:ext cx="239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/>
              <a:t>sit </a:t>
            </a:r>
            <a:r>
              <a:rPr lang="hr-HR" sz="2400" dirty="0">
                <a:sym typeface="Wingdings" panose="05000000000000000000" pitchFamily="2" charset="2"/>
              </a:rPr>
              <a:t> sit + </a:t>
            </a:r>
            <a:r>
              <a:rPr lang="hr-HR" sz="2400" dirty="0">
                <a:solidFill>
                  <a:srgbClr val="FF9900"/>
                </a:solidFill>
                <a:sym typeface="Wingdings" panose="05000000000000000000" pitchFamily="2" charset="2"/>
              </a:rPr>
              <a:t>t</a:t>
            </a:r>
            <a:r>
              <a:rPr lang="hr-HR" sz="2400" dirty="0">
                <a:sym typeface="Wingdings" panose="05000000000000000000" pitchFamily="2" charset="2"/>
              </a:rPr>
              <a:t> +</a:t>
            </a:r>
            <a:r>
              <a:rPr lang="hr-HR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b="1" dirty="0" err="1">
                <a:solidFill>
                  <a:srgbClr val="92D050"/>
                </a:solidFill>
                <a:sym typeface="Wingdings" panose="05000000000000000000" pitchFamily="2" charset="2"/>
              </a:rPr>
              <a:t>ing</a:t>
            </a:r>
            <a:r>
              <a:rPr lang="hr-HR" sz="2400" dirty="0">
                <a:sym typeface="Wingdings" panose="05000000000000000000" pitchFamily="2" charset="2"/>
              </a:rPr>
              <a:t></a:t>
            </a:r>
            <a:r>
              <a:rPr lang="hr-HR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>
                <a:sym typeface="Wingdings" panose="05000000000000000000" pitchFamily="2" charset="2"/>
              </a:rPr>
              <a:t>si</a:t>
            </a:r>
            <a:r>
              <a:rPr lang="hr-HR" sz="2400" b="1" dirty="0" err="1">
                <a:sym typeface="Wingdings" panose="05000000000000000000" pitchFamily="2" charset="2"/>
              </a:rPr>
              <a:t>t</a:t>
            </a:r>
            <a:r>
              <a:rPr lang="hr-HR" sz="2400" b="1" dirty="0" err="1">
                <a:solidFill>
                  <a:srgbClr val="FF9900"/>
                </a:solidFill>
                <a:sym typeface="Wingdings" panose="05000000000000000000" pitchFamily="2" charset="2"/>
              </a:rPr>
              <a:t>t</a:t>
            </a:r>
            <a:r>
              <a:rPr lang="hr-HR" sz="2400" b="1" dirty="0" err="1">
                <a:solidFill>
                  <a:srgbClr val="92D050"/>
                </a:solidFill>
                <a:sym typeface="Wingdings" panose="05000000000000000000" pitchFamily="2" charset="2"/>
              </a:rPr>
              <a:t>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A019BAE-3984-467F-9EAF-7C105B13BA31}"/>
              </a:ext>
            </a:extLst>
          </p:cNvPr>
          <p:cNvSpPr txBox="1"/>
          <p:nvPr/>
        </p:nvSpPr>
        <p:spPr>
          <a:xfrm>
            <a:off x="151714" y="2042970"/>
            <a:ext cx="5476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Pri rješavanju zadatka možeš si pomoći </a:t>
            </a:r>
            <a:r>
              <a:rPr lang="hr-HR" sz="2400" i="1" dirty="0" err="1"/>
              <a:t>paprinatim</a:t>
            </a:r>
            <a:r>
              <a:rPr lang="hr-HR" sz="2400" i="1" dirty="0"/>
              <a:t> ili nekim od online rječnika.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1F6289C-0752-4444-B447-F287FDF802F6}"/>
              </a:ext>
            </a:extLst>
          </p:cNvPr>
          <p:cNvSpPr txBox="1"/>
          <p:nvPr/>
        </p:nvSpPr>
        <p:spPr>
          <a:xfrm>
            <a:off x="5990831" y="4333018"/>
            <a:ext cx="16634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reading</a:t>
            </a:r>
            <a:endParaRPr lang="hr-HR" sz="28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laughing</a:t>
            </a:r>
            <a:endParaRPr lang="hr-HR" sz="280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watching</a:t>
            </a:r>
            <a:endParaRPr lang="hr-HR" sz="2800" dirty="0">
              <a:solidFill>
                <a:srgbClr val="92D050"/>
              </a:solidFill>
            </a:endParaRPr>
          </a:p>
          <a:p>
            <a:endParaRPr lang="hr-HR" sz="140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playing</a:t>
            </a:r>
            <a:endParaRPr lang="hr-HR" sz="2800" dirty="0">
              <a:solidFill>
                <a:srgbClr val="92D050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71C4C17-8DDE-4D33-BAC8-E5552D8A1492}"/>
              </a:ext>
            </a:extLst>
          </p:cNvPr>
          <p:cNvSpPr txBox="1"/>
          <p:nvPr/>
        </p:nvSpPr>
        <p:spPr>
          <a:xfrm>
            <a:off x="7986408" y="4333017"/>
            <a:ext cx="16634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writing</a:t>
            </a:r>
            <a:endParaRPr lang="hr-HR" sz="28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driving</a:t>
            </a:r>
            <a:endParaRPr lang="hr-HR" sz="280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dancing</a:t>
            </a:r>
            <a:endParaRPr lang="hr-HR" sz="2800" dirty="0">
              <a:solidFill>
                <a:srgbClr val="92D050"/>
              </a:solidFill>
            </a:endParaRPr>
          </a:p>
          <a:p>
            <a:endParaRPr lang="hr-HR" sz="140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riding</a:t>
            </a:r>
            <a:endParaRPr lang="hr-HR" sz="2800" dirty="0">
              <a:solidFill>
                <a:srgbClr val="92D050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6BCE01A-E933-4157-865B-7113E09BE4B9}"/>
              </a:ext>
            </a:extLst>
          </p:cNvPr>
          <p:cNvSpPr txBox="1"/>
          <p:nvPr/>
        </p:nvSpPr>
        <p:spPr>
          <a:xfrm>
            <a:off x="10089204" y="4469597"/>
            <a:ext cx="16634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swimming</a:t>
            </a:r>
            <a:endParaRPr lang="hr-HR" sz="28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2800" dirty="0" err="1">
                <a:solidFill>
                  <a:srgbClr val="92D050"/>
                </a:solidFill>
              </a:rPr>
              <a:t>winning</a:t>
            </a:r>
            <a:endParaRPr lang="hr-HR" sz="280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running</a:t>
            </a:r>
            <a:endParaRPr lang="hr-HR" sz="2800" dirty="0">
              <a:solidFill>
                <a:srgbClr val="92D050"/>
              </a:solidFill>
            </a:endParaRPr>
          </a:p>
          <a:p>
            <a:endParaRPr lang="hr-HR" sz="1050" dirty="0">
              <a:solidFill>
                <a:srgbClr val="92D050"/>
              </a:solidFill>
            </a:endParaRPr>
          </a:p>
          <a:p>
            <a:r>
              <a:rPr lang="hr-HR" sz="2800" dirty="0" err="1">
                <a:solidFill>
                  <a:srgbClr val="92D050"/>
                </a:solidFill>
              </a:rPr>
              <a:t>getting</a:t>
            </a:r>
            <a:endParaRPr lang="hr-HR" sz="2800" dirty="0">
              <a:solidFill>
                <a:srgbClr val="92D050"/>
              </a:solidFill>
            </a:endParaRPr>
          </a:p>
        </p:txBody>
      </p:sp>
      <p:pic>
        <p:nvPicPr>
          <p:cNvPr id="24" name="Slika 23">
            <a:extLst>
              <a:ext uri="{FF2B5EF4-FFF2-40B4-BE49-F238E27FC236}">
                <a16:creationId xmlns:a16="http://schemas.microsoft.com/office/drawing/2014/main" id="{1B1056EB-28C2-4F13-89B8-A855295F9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69" y="1171784"/>
            <a:ext cx="6049604" cy="4638030"/>
          </a:xfrm>
          <a:prstGeom prst="rect">
            <a:avLst/>
          </a:prstGeom>
        </p:spPr>
      </p:pic>
      <p:sp>
        <p:nvSpPr>
          <p:cNvPr id="25" name="TekstniOkvir 24">
            <a:extLst>
              <a:ext uri="{FF2B5EF4-FFF2-40B4-BE49-F238E27FC236}">
                <a16:creationId xmlns:a16="http://schemas.microsoft.com/office/drawing/2014/main" id="{7DA56CA0-767E-4569-BEAF-C4E1A031EC9B}"/>
              </a:ext>
            </a:extLst>
          </p:cNvPr>
          <p:cNvSpPr txBox="1"/>
          <p:nvPr/>
        </p:nvSpPr>
        <p:spPr>
          <a:xfrm>
            <a:off x="6617582" y="1140802"/>
            <a:ext cx="4375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Podsjetnik možeš pronaći u udžbeniku na 79. stranici.</a:t>
            </a:r>
          </a:p>
        </p:txBody>
      </p:sp>
    </p:spTree>
    <p:extLst>
      <p:ext uri="{BB962C8B-B14F-4D97-AF65-F5344CB8AC3E}">
        <p14:creationId xmlns:p14="http://schemas.microsoft.com/office/powerpoint/2010/main" val="92871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3" grpId="0"/>
      <p:bldP spid="13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 build="allAtOnce"/>
      <p:bldP spid="22" grpId="0" build="allAtOnce"/>
      <p:bldP spid="23" grpId="0" build="allAtOnce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5362</TotalTime>
  <Words>1596</Words>
  <Application>Microsoft Office PowerPoint</Application>
  <PresentationFormat>Široki zaslon</PresentationFormat>
  <Paragraphs>253</Paragraphs>
  <Slides>26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UNIT 5: Where I live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273</cp:revision>
  <dcterms:created xsi:type="dcterms:W3CDTF">2020-09-19T11:02:00Z</dcterms:created>
  <dcterms:modified xsi:type="dcterms:W3CDTF">2021-01-17T14:36:19Z</dcterms:modified>
</cp:coreProperties>
</file>